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3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18.xml" ContentType="application/vnd.openxmlformats-officedocument.presentationml.slide+xml"/>
  <Override PartName="/ppt/slides/slide32.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8.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12.xml" ContentType="application/vnd.openxmlformats-officedocument.presentationml.notesSlide+xml"/>
  <Override PartName="/ppt/notesSlides/notesSlide29.xml" ContentType="application/vnd.openxmlformats-officedocument.presentationml.notesSlide+xml"/>
  <Override PartName="/ppt/notesSlides/notesSlide27.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28.xml" ContentType="application/vnd.openxmlformats-officedocument.presentationml.notesSlide+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notesSlides/notesSlide30.xml" ContentType="application/vnd.openxmlformats-officedocument.presentationml.notesSlide+xml"/>
  <Override PartName="/ppt/notesSlides/notesSlide20.xml" ContentType="application/vnd.openxmlformats-officedocument.presentationml.notesSlide+xml"/>
  <Override PartName="/ppt/notesSlides/notesSlide32.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37"/>
  </p:notesMasterIdLst>
  <p:handoutMasterIdLst>
    <p:handoutMasterId r:id="rId38"/>
  </p:handoutMasterIdLst>
  <p:sldIdLst>
    <p:sldId id="271" r:id="rId2"/>
    <p:sldId id="272" r:id="rId3"/>
    <p:sldId id="273" r:id="rId4"/>
    <p:sldId id="274" r:id="rId5"/>
    <p:sldId id="275" r:id="rId6"/>
    <p:sldId id="276" r:id="rId7"/>
    <p:sldId id="277" r:id="rId8"/>
    <p:sldId id="278" r:id="rId9"/>
    <p:sldId id="321" r:id="rId10"/>
    <p:sldId id="279" r:id="rId11"/>
    <p:sldId id="318" r:id="rId12"/>
    <p:sldId id="282" r:id="rId13"/>
    <p:sldId id="283" r:id="rId14"/>
    <p:sldId id="284" r:id="rId15"/>
    <p:sldId id="285" r:id="rId16"/>
    <p:sldId id="286" r:id="rId17"/>
    <p:sldId id="287" r:id="rId18"/>
    <p:sldId id="289" r:id="rId19"/>
    <p:sldId id="288" r:id="rId20"/>
    <p:sldId id="290" r:id="rId21"/>
    <p:sldId id="291" r:id="rId22"/>
    <p:sldId id="315" r:id="rId23"/>
    <p:sldId id="292" r:id="rId24"/>
    <p:sldId id="293" r:id="rId25"/>
    <p:sldId id="294" r:id="rId26"/>
    <p:sldId id="295" r:id="rId27"/>
    <p:sldId id="323" r:id="rId28"/>
    <p:sldId id="324" r:id="rId29"/>
    <p:sldId id="325" r:id="rId30"/>
    <p:sldId id="299" r:id="rId31"/>
    <p:sldId id="300" r:id="rId32"/>
    <p:sldId id="301" r:id="rId33"/>
    <p:sldId id="312" r:id="rId34"/>
    <p:sldId id="313" r:id="rId35"/>
    <p:sldId id="314" r:id="rId36"/>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17" userDrawn="1">
          <p15:clr>
            <a:srgbClr val="A4A3A4"/>
          </p15:clr>
        </p15:guide>
        <p15:guide id="6" orient="horz" pos="2341" userDrawn="1">
          <p15:clr>
            <a:srgbClr val="A4A3A4"/>
          </p15:clr>
        </p15:guide>
        <p15:guide id="7" pos="618"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xianzhi (Nick)" initials="L(" lastIdx="33" clrIdx="0">
    <p:extLst>
      <p:ext uri="{19B8F6BF-5375-455C-9EA6-DF929625EA0E}">
        <p15:presenceInfo xmlns:p15="http://schemas.microsoft.com/office/powerpoint/2012/main" userId="S-1-5-21-147214757-305610072-1517763936-3312251" providerId="AD"/>
      </p:ext>
    </p:extLst>
  </p:cmAuthor>
  <p:cmAuthor id="2" name="hejunjianzjhw" initials="h" lastIdx="26" clrIdx="1">
    <p:extLst>
      <p:ext uri="{19B8F6BF-5375-455C-9EA6-DF929625EA0E}">
        <p15:presenceInfo xmlns:p15="http://schemas.microsoft.com/office/powerpoint/2012/main" userId="S-1-5-21-147214757-305610072-1517763936-5682676" providerId="AD"/>
      </p:ext>
    </p:extLst>
  </p:cmAuthor>
  <p:cmAuthor id="3" name="chenjianyuanzjhw" initials="c" lastIdx="8" clrIdx="2">
    <p:extLst>
      <p:ext uri="{19B8F6BF-5375-455C-9EA6-DF929625EA0E}">
        <p15:presenceInfo xmlns:p15="http://schemas.microsoft.com/office/powerpoint/2012/main" userId="S-1-5-21-147214757-305610072-1517763936-6214236" providerId="AD"/>
      </p:ext>
    </p:extLst>
  </p:cmAuthor>
  <p:cmAuthor id="4" name="xululu (A)" initials="x(" lastIdx="1" clrIdx="3">
    <p:extLst>
      <p:ext uri="{19B8F6BF-5375-455C-9EA6-DF929625EA0E}">
        <p15:presenceInfo xmlns:p15="http://schemas.microsoft.com/office/powerpoint/2012/main" userId="S-1-5-21-147214757-305610072-1517763936-29900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AABE2"/>
    <a:srgbClr val="00B0F0"/>
    <a:srgbClr val="EC7061"/>
    <a:srgbClr val="8BC9A0"/>
    <a:srgbClr val="FFF2CC"/>
    <a:srgbClr val="FFD17D"/>
    <a:srgbClr val="BDE7F6"/>
    <a:srgbClr val="F4FBFE"/>
    <a:srgbClr val="F3FBFE"/>
    <a:srgbClr val="99D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46" autoAdjust="0"/>
    <p:restoredTop sz="85573" autoAdjust="0"/>
  </p:normalViewPr>
  <p:slideViewPr>
    <p:cSldViewPr snapToGrid="0" snapToObjects="1">
      <p:cViewPr varScale="1">
        <p:scale>
          <a:sx n="99" d="100"/>
          <a:sy n="99" d="100"/>
        </p:scale>
        <p:origin x="1140" y="90"/>
      </p:cViewPr>
      <p:guideLst>
        <p:guide pos="3817"/>
        <p:guide orient="horz" pos="2341"/>
        <p:guide pos="618"/>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1662"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88474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9280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gn="l"/>
            <a:r>
              <a:rPr sz="1100">
                <a:latin typeface="Huawei Sans" panose="020C0503030203020204" pitchFamily="34" charset="0"/>
              </a:rPr>
              <a:t>When hosts in different sub-VLANs communicate with each other, the hosts send ARP Request packets because IP addresses of the sub-VLANs belong to the same network segment. Actually, different sub-VLANs belong to different broadcast domains. As a result, ARP packets cannot be transmitted to other sub-VLANs, there is no response to ARP Request packets, and the device cannot learn the MAC address of the peer end. As a result, sub-VLANs cannot communicate with each other.</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l"/>
            <a:r>
              <a:rPr sz="1100">
                <a:latin typeface="Huawei Sans" panose="020C0503030203020204" pitchFamily="34" charset="0"/>
              </a:rPr>
              <a:t>To implement communication between sub-VLANs, enable proxy ARP on the VLANIF interface of the super-VLAN.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48648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indent="-180000"/>
            <a:r>
              <a:rPr sz="1100" dirty="0">
                <a:solidFill>
                  <a:srgbClr val="333333"/>
                </a:solidFill>
                <a:latin typeface="Huawei Sans" panose="020C0503030203020204" pitchFamily="34" charset="0"/>
              </a:rPr>
              <a:t>An example of Layer 2 communication of a sub-VLAN is as follows:</a:t>
            </a:r>
          </a:p>
          <a:p>
            <a:pPr marL="361950" lvl="1" indent="-180975"/>
            <a:r>
              <a:rPr sz="1100" dirty="0">
                <a:solidFill>
                  <a:srgbClr val="333333"/>
                </a:solidFill>
                <a:latin typeface="Huawei Sans" panose="020C0503030203020204" pitchFamily="34" charset="0"/>
              </a:rPr>
              <a:t>Packets sent from Host_1 to Switch_1 are tagged with VLAN 10. Although sub-VLAN 10 belongs to super-VLAN 100, SW1 does not change VLAN 10 to VLAN 100 in packets.</a:t>
            </a:r>
          </a:p>
          <a:p>
            <a:pPr marL="361950" lvl="1" indent="-180975"/>
            <a:r>
              <a:rPr sz="1100" dirty="0">
                <a:solidFill>
                  <a:srgbClr val="333333"/>
                </a:solidFill>
                <a:latin typeface="Huawei Sans" panose="020C0503030203020204" pitchFamily="34" charset="0"/>
              </a:rPr>
              <a:t>Packets sent from GE0/0/0 on SW1 are still tagged with VLAN 10. SW1 does not send packets from VLAN 100. When another device sends packets from VLAN 100 to SW1, SW1 discards the packets because there is no physical interface corresponding to super-VLAN 100 on SW1.</a:t>
            </a:r>
          </a:p>
          <a:p>
            <a:pPr marL="361950" lvl="1" indent="-180975"/>
            <a:r>
              <a:rPr sz="1100" dirty="0">
                <a:solidFill>
                  <a:srgbClr val="333333"/>
                </a:solidFill>
                <a:latin typeface="Huawei Sans" panose="020C0503030203020204" pitchFamily="34" charset="0"/>
              </a:rPr>
              <a:t>For other devices, only sub-VLANs 10, 20, and 30 are valid and all packets are exchanged in the VLANs. The communication between SW1 configured with VLAN aggregation and other devices is similar to normal Layer 2 communication without the super-VLAN.</a:t>
            </a:r>
            <a:endParaRPr lang="en-US" altLang="zh-CN" sz="1100" b="0" i="0" dirty="0" smtClean="0">
              <a:solidFill>
                <a:srgbClr val="333333"/>
              </a:solidFill>
              <a:effectLst/>
              <a:latin typeface="Huawei Sans" panose="020C0503030203020204" pitchFamily="34" charset="0"/>
              <a:ea typeface="+mn-ea"/>
            </a:endParaRP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sz="1100" dirty="0" smtClean="0">
                <a:solidFill>
                  <a:srgbClr val="333333"/>
                </a:solidFill>
                <a:latin typeface="Huawei Sans" panose="020C0503030203020204" pitchFamily="34" charset="0"/>
              </a:rPr>
              <a:t>When </a:t>
            </a:r>
            <a:r>
              <a:rPr sz="1100" dirty="0">
                <a:solidFill>
                  <a:srgbClr val="333333"/>
                </a:solidFill>
                <a:latin typeface="Huawei Sans" panose="020C0503030203020204" pitchFamily="34" charset="0"/>
              </a:rPr>
              <a:t>a PC in a sub-VLAN needs to communicate with other networks at Layer 3, the PC sends data to the default gateway, that is, the VLANIF interface corresponding to the super-VLAN, and then routes the data.</a:t>
            </a:r>
            <a:endParaRPr lang="en-US" altLang="zh-CN" sz="1100" b="0" i="0" dirty="0" smtClean="0">
              <a:solidFill>
                <a:srgbClr val="333333"/>
              </a:solidFill>
              <a:effectLst/>
              <a:latin typeface="Huawei Sans" panose="020C0503030203020204" pitchFamily="34" charset="0"/>
              <a:ea typeface="+mn-ea"/>
            </a:endParaRPr>
          </a:p>
          <a:p>
            <a:pPr marL="0" indent="0">
              <a:buNone/>
            </a:pPr>
            <a:r>
              <a:rPr dirty="0">
                <a:latin typeface="Huawei Sans" panose="020C0503030203020204" pitchFamily="34" charset="0"/>
                <a:ea typeface="+mn-ea"/>
              </a:rPr>
              <a:t> </a:t>
            </a:r>
            <a:r>
              <a:rPr lang="zh-CN" altLang="en-US" dirty="0" smtClean="0">
                <a:latin typeface="Huawei Sans" panose="020C0503030203020204" pitchFamily="34" charset="0"/>
                <a:ea typeface="+mn-ea"/>
              </a:rPr>
              <a:t/>
            </a:r>
            <a:br>
              <a:rPr lang="zh-CN" altLang="en-US" dirty="0" smtClean="0">
                <a:latin typeface="Huawei Sans" panose="020C0503030203020204" pitchFamily="34" charset="0"/>
                <a:ea typeface="+mn-ea"/>
              </a:rPr>
            </a:br>
            <a:endParaRPr lang="en-US" altLang="zh-CN" dirty="0" smtClean="0">
              <a:latin typeface="Huawei Sans" panose="020C0503030203020204" pitchFamily="34" charset="0"/>
              <a:ea typeface="+mn-ea"/>
            </a:endParaRPr>
          </a:p>
          <a:p>
            <a:pPr marL="0" indent="0">
              <a:buNone/>
            </a:pPr>
            <a:endParaRPr lang="zh-CN" altLang="en-US" dirty="0">
              <a:latin typeface="Huawei Sans" panose="020C0503030203020204" pitchFamily="34" charset="0"/>
              <a:ea typeface="+mn-ea"/>
            </a:endParaRPr>
          </a:p>
        </p:txBody>
      </p:sp>
    </p:spTree>
    <p:extLst>
      <p:ext uri="{BB962C8B-B14F-4D97-AF65-F5344CB8AC3E}">
        <p14:creationId xmlns:p14="http://schemas.microsoft.com/office/powerpoint/2010/main" val="925143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68026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5410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98845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30845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946380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Either the separate VLAN or group VLAN must be bound to a principle VLAN.</a:t>
            </a:r>
            <a:endParaRPr lang="en-US" altLang="zh-CN" baseline="0" dirty="0" smtClean="0">
              <a:latin typeface="Huawei Sans" panose="020C0503030203020204" pitchFamily="34" charset="0"/>
            </a:endParaRPr>
          </a:p>
          <a:p>
            <a:r>
              <a:rPr>
                <a:latin typeface="Huawei Sans" panose="020C0503030203020204" pitchFamily="34" charset="0"/>
              </a:rPr>
              <a:t>Interfaces in a principal VLAN can communicate with other interfaces in the same MUX VLAN.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950437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03291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3504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MUX VLAN function must be enabled to implement the following functions: The principal VLAN and subordinate VLAN can communicate with each other. Interfaces in a group VLAN can communicate with each other. Interfaces in a separate VLAN cannot communicate with each other.</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6478372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0669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8358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954601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23097371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indent="-180000"/>
            <a:r>
              <a:rPr dirty="0">
                <a:latin typeface="Huawei Sans" panose="020C0503030203020204" pitchFamily="34" charset="0"/>
              </a:rPr>
              <a:t>Tag Protocol Identifier (TPID): indicates the frame type. The value 0x8100 indicates an 802.1Q-tagged frame. A device that does not support 802.1Q discards 802.1Q frames.</a:t>
            </a:r>
          </a:p>
          <a:p>
            <a:pPr marL="180000" indent="-180000"/>
            <a:r>
              <a:rPr dirty="0">
                <a:latin typeface="Huawei Sans" panose="020C0503030203020204" pitchFamily="34" charset="0"/>
              </a:rPr>
              <a:t>For the inner 802.1Q tag, the value is set to 0x8100. For the outer 802.1Q tag, different vendors may use different values.</a:t>
            </a:r>
          </a:p>
          <a:p>
            <a:pPr marL="355600" lvl="1" indent="-177800"/>
            <a:r>
              <a:rPr dirty="0">
                <a:latin typeface="Huawei Sans" panose="020C0503030203020204" pitchFamily="34" charset="0"/>
              </a:rPr>
              <a:t>0x8100: is used by Huawei routers.</a:t>
            </a:r>
          </a:p>
          <a:p>
            <a:pPr marL="355600" lvl="1" indent="-177800"/>
            <a:r>
              <a:rPr dirty="0">
                <a:latin typeface="Huawei Sans" panose="020C0503030203020204" pitchFamily="34" charset="0"/>
              </a:rPr>
              <a:t>0x88A8: 802.1ad specifies that the TPID in the outer 802.1Q tag is 0x88a8.</a:t>
            </a:r>
          </a:p>
          <a:p>
            <a:pPr marL="180000" indent="-180000"/>
            <a:r>
              <a:rPr dirty="0">
                <a:latin typeface="Huawei Sans" panose="020C0503030203020204" pitchFamily="34" charset="0"/>
              </a:rPr>
              <a:t>On a Huawei device, the default value of the outer 802.1Q tag is 0x8100, which can be changed using a command.</a:t>
            </a:r>
          </a:p>
          <a:p>
            <a:pPr marL="0" indent="0">
              <a:buNone/>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065447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The private VLANs of enterprise A and enterprise B are VLANs 1 to 10 and VLANs 1 to 20, respectively. The public network allocates public VLANs 3 and 4 to enterprise A and enterprise B respectively. When tagged packets from enterprises A and B arrive at the public network, they are tagged with additional VLAN tags, that is, VLAN 3 for enterprise A's packets and VLAN 4 for enterprise B's packets. In this way, packets from enterprise networks are separately transmitted on the public network, even though the two networks have overlapping VLAN IDs. After packets traverse the public network, public VLAN tags of the packets at the receiving PE are removed. Then the packets are forwarded to the CE of their respective user network.</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7133975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Basic QinQ is implemented based on interfaces. When a packet arrives at an interface that has basic QinQ enabled, the device will tag it with the interface's default VLAN tag, regardless of whether the packet is already tagged or untagged. After being processed by basic QinQ on an interface, single-tagged packets change into double-tagged packets, and untagged packets change into single-tagged packets with the default VLAN tag of the interface.</a:t>
            </a:r>
            <a:endParaRPr lang="en-US" altLang="zh-CN" dirty="0" smtClean="0">
              <a:latin typeface="Huawei Sans" panose="020C0503030203020204" pitchFamily="34" charset="0"/>
            </a:endParaRPr>
          </a:p>
          <a:p>
            <a:r>
              <a:rPr>
                <a:latin typeface="Huawei Sans" panose="020C0503030203020204" pitchFamily="34" charset="0"/>
              </a:rPr>
              <a:t>Interface-based QinQ inflexibly encapsulates the outer VLAN tag. The device on which interface-based QinQ is enabled cannot change the encapsulation method used for the outer VLAN tag based on service types.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394470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Selective </a:t>
            </a:r>
            <a:r>
              <a:rPr dirty="0" err="1">
                <a:latin typeface="Huawei Sans" panose="020C0503030203020204" pitchFamily="34" charset="0"/>
              </a:rPr>
              <a:t>QinQ</a:t>
            </a:r>
            <a:r>
              <a:rPr dirty="0">
                <a:latin typeface="Huawei Sans" panose="020C0503030203020204" pitchFamily="34" charset="0"/>
              </a:rPr>
              <a:t> allows the device to select whether to tag packets, or determine the type of outer VLAN tags to be encapsulated, according to the traffic classification result. Selective </a:t>
            </a:r>
            <a:r>
              <a:rPr dirty="0" err="1">
                <a:latin typeface="Huawei Sans" panose="020C0503030203020204" pitchFamily="34" charset="0"/>
              </a:rPr>
              <a:t>QinQ</a:t>
            </a:r>
            <a:r>
              <a:rPr dirty="0">
                <a:latin typeface="Huawei Sans" panose="020C0503030203020204" pitchFamily="34" charset="0"/>
              </a:rPr>
              <a:t> can classify traffic based on the VLAN tag, priority, MAC address, IP protocol, source IP address, destination IP address, or port number of an application program.</a:t>
            </a:r>
            <a:endParaRPr lang="en-US" altLang="zh-CN" dirty="0" smtClean="0">
              <a:latin typeface="Huawei Sans" panose="020C0503030203020204" pitchFamily="34" charset="0"/>
            </a:endParaRPr>
          </a:p>
          <a:p>
            <a:r>
              <a:rPr dirty="0">
                <a:latin typeface="Huawei Sans" panose="020C0503030203020204" pitchFamily="34" charset="0"/>
              </a:rPr>
              <a:t>VLAN ID-based selective </a:t>
            </a:r>
            <a:r>
              <a:rPr dirty="0" err="1">
                <a:latin typeface="Huawei Sans" panose="020C0503030203020204" pitchFamily="34" charset="0"/>
              </a:rPr>
              <a:t>QinQ</a:t>
            </a:r>
            <a:r>
              <a:rPr dirty="0">
                <a:latin typeface="Huawei Sans" panose="020C0503030203020204" pitchFamily="34" charset="0"/>
              </a:rPr>
              <a:t>: adds outer VLAN tags based on inner VLAN IDs.</a:t>
            </a:r>
          </a:p>
          <a:p>
            <a:r>
              <a:rPr dirty="0">
                <a:latin typeface="Huawei Sans" panose="020C0503030203020204" pitchFamily="34" charset="0"/>
              </a:rPr>
              <a:t>802.1p priority-based selective </a:t>
            </a:r>
            <a:r>
              <a:rPr dirty="0" err="1">
                <a:latin typeface="Huawei Sans" panose="020C0503030203020204" pitchFamily="34" charset="0"/>
              </a:rPr>
              <a:t>QinQ</a:t>
            </a:r>
            <a:r>
              <a:rPr dirty="0">
                <a:latin typeface="Huawei Sans" panose="020C0503030203020204" pitchFamily="34" charset="0"/>
              </a:rPr>
              <a:t>: adds outer VLAN tags based on 802.1p priorities in inner VLAN tags.</a:t>
            </a:r>
          </a:p>
          <a:p>
            <a:r>
              <a:rPr dirty="0">
                <a:latin typeface="Huawei Sans" panose="020C0503030203020204" pitchFamily="34" charset="0"/>
              </a:rPr>
              <a:t>Traffic policy-based selective </a:t>
            </a:r>
            <a:r>
              <a:rPr dirty="0" err="1">
                <a:latin typeface="Huawei Sans" panose="020C0503030203020204" pitchFamily="34" charset="0"/>
              </a:rPr>
              <a:t>QinQ</a:t>
            </a:r>
            <a:r>
              <a:rPr dirty="0">
                <a:latin typeface="Huawei Sans" panose="020C0503030203020204" pitchFamily="34" charset="0"/>
              </a:rPr>
              <a:t>: adds different outer VLAN tags based on </a:t>
            </a:r>
            <a:r>
              <a:rPr dirty="0" err="1">
                <a:latin typeface="Huawei Sans" panose="020C0503030203020204" pitchFamily="34" charset="0"/>
              </a:rPr>
              <a:t>QoS</a:t>
            </a:r>
            <a:r>
              <a:rPr dirty="0">
                <a:latin typeface="Huawei Sans" panose="020C0503030203020204" pitchFamily="34" charset="0"/>
              </a:rPr>
              <a:t> policies so that differentiated services can be provided based on service types.</a:t>
            </a:r>
            <a:endParaRPr lang="en-US" altLang="zh-CN" dirty="0" smtClean="0">
              <a:latin typeface="Huawei Sans" panose="020C0503030203020204" pitchFamily="34" charset="0"/>
            </a:endParaRPr>
          </a:p>
          <a:p>
            <a:r>
              <a:rPr dirty="0">
                <a:latin typeface="Huawei Sans" panose="020C0503030203020204" pitchFamily="34" charset="0"/>
              </a:rPr>
              <a:t>Selective </a:t>
            </a:r>
            <a:r>
              <a:rPr dirty="0" err="1">
                <a:latin typeface="Huawei Sans" panose="020C0503030203020204" pitchFamily="34" charset="0"/>
              </a:rPr>
              <a:t>QinQ</a:t>
            </a:r>
            <a:r>
              <a:rPr dirty="0">
                <a:latin typeface="Huawei Sans" panose="020C0503030203020204" pitchFamily="34" charset="0"/>
              </a:rPr>
              <a:t> is an extension of basic </a:t>
            </a:r>
            <a:r>
              <a:rPr dirty="0" err="1">
                <a:latin typeface="Huawei Sans" panose="020C0503030203020204" pitchFamily="34" charset="0"/>
              </a:rPr>
              <a:t>QinQ</a:t>
            </a:r>
            <a:r>
              <a:rPr dirty="0">
                <a:latin typeface="Huawei Sans" panose="020C0503030203020204" pitchFamily="34" charset="0"/>
              </a:rPr>
              <a:t> and is more flexible. The difference is as follows:</a:t>
            </a:r>
          </a:p>
          <a:p>
            <a:pPr marL="355600" lvl="1" indent="-177800"/>
            <a:r>
              <a:rPr dirty="0">
                <a:latin typeface="Huawei Sans" panose="020C0503030203020204" pitchFamily="34" charset="0"/>
              </a:rPr>
              <a:t>Basic </a:t>
            </a:r>
            <a:r>
              <a:rPr dirty="0" err="1">
                <a:latin typeface="Huawei Sans" panose="020C0503030203020204" pitchFamily="34" charset="0"/>
              </a:rPr>
              <a:t>QinQ</a:t>
            </a:r>
            <a:r>
              <a:rPr dirty="0">
                <a:latin typeface="Huawei Sans" panose="020C0503030203020204" pitchFamily="34" charset="0"/>
              </a:rPr>
              <a:t>: adds the same outer VLAN tag to all packets arriving at a Layer 2 interface.</a:t>
            </a:r>
          </a:p>
          <a:p>
            <a:pPr marL="355600" lvl="1" indent="-177800"/>
            <a:r>
              <a:rPr dirty="0">
                <a:latin typeface="Huawei Sans" panose="020C0503030203020204" pitchFamily="34" charset="0"/>
              </a:rPr>
              <a:t>Selective </a:t>
            </a:r>
            <a:r>
              <a:rPr dirty="0" err="1">
                <a:latin typeface="Huawei Sans" panose="020C0503030203020204" pitchFamily="34" charset="0"/>
              </a:rPr>
              <a:t>QinQ</a:t>
            </a:r>
            <a:r>
              <a:rPr dirty="0">
                <a:latin typeface="Huawei Sans" panose="020C0503030203020204" pitchFamily="34" charset="0"/>
              </a:rPr>
              <a:t>: adds different outer VLAN tags to packets arriving at a Layer 2 interface based on inner VLAN tags.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8994126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tLang="zh-CN" dirty="0" smtClean="0">
                <a:latin typeface="Huawei Sans" panose="020C0503030203020204" pitchFamily="34" charset="0"/>
              </a:rPr>
              <a:t>Broadband Remote Access Server (</a:t>
            </a:r>
            <a:r>
              <a:rPr dirty="0" smtClean="0">
                <a:latin typeface="Huawei Sans" panose="020C0503030203020204" pitchFamily="34" charset="0"/>
              </a:rPr>
              <a:t>BRAS</a:t>
            </a:r>
            <a:r>
              <a:rPr lang="en-US" dirty="0" smtClean="0">
                <a:latin typeface="Huawei Sans" panose="020C0503030203020204" pitchFamily="34" charset="0"/>
              </a:rPr>
              <a:t>): </a:t>
            </a:r>
            <a:r>
              <a:rPr dirty="0" smtClean="0">
                <a:latin typeface="Huawei Sans" panose="020C0503030203020204" pitchFamily="34" charset="0"/>
              </a:rPr>
              <a:t>The </a:t>
            </a:r>
            <a:r>
              <a:rPr dirty="0">
                <a:latin typeface="Huawei Sans" panose="020C0503030203020204" pitchFamily="34" charset="0"/>
              </a:rPr>
              <a:t>BRAS aggregates and forwards service flows, meeting different user requirements for the transmission rate and broadband utilization. Therefore, it is the core device for broadband user access.</a:t>
            </a:r>
            <a:endParaRPr lang="en-US" altLang="zh-CN" dirty="0" smtClean="0">
              <a:latin typeface="Huawei Sans" panose="020C0503030203020204" pitchFamily="34" charset="0"/>
            </a:endParaRPr>
          </a:p>
          <a:p>
            <a:r>
              <a:rPr lang="en-US" dirty="0" smtClean="0">
                <a:latin typeface="Huawei Sans" panose="020C0503030203020204" pitchFamily="34" charset="0"/>
              </a:rPr>
              <a:t>B</a:t>
            </a:r>
            <a:r>
              <a:rPr dirty="0" smtClean="0">
                <a:latin typeface="Huawei Sans" panose="020C0503030203020204" pitchFamily="34" charset="0"/>
              </a:rPr>
              <a:t>roadcast</a:t>
            </a:r>
            <a:r>
              <a:rPr dirty="0">
                <a:latin typeface="Huawei Sans" panose="020C0503030203020204" pitchFamily="34" charset="0"/>
              </a:rPr>
              <a:t>, unknown unicast, and </a:t>
            </a:r>
            <a:r>
              <a:rPr dirty="0" smtClean="0">
                <a:latin typeface="Huawei Sans" panose="020C0503030203020204" pitchFamily="34" charset="0"/>
              </a:rPr>
              <a:t>multicast</a:t>
            </a:r>
            <a:r>
              <a:rPr lang="en-US" dirty="0" smtClean="0">
                <a:latin typeface="Huawei Sans" panose="020C0503030203020204" pitchFamily="34" charset="0"/>
              </a:rPr>
              <a:t> (BUM): </a:t>
            </a:r>
            <a:r>
              <a:rPr dirty="0" smtClean="0">
                <a:latin typeface="Huawei Sans" panose="020C0503030203020204" pitchFamily="34" charset="0"/>
              </a:rPr>
              <a:t>The </a:t>
            </a:r>
            <a:r>
              <a:rPr dirty="0">
                <a:latin typeface="Huawei Sans" panose="020C0503030203020204" pitchFamily="34" charset="0"/>
              </a:rPr>
              <a:t>switch floods </a:t>
            </a:r>
            <a:r>
              <a:rPr lang="en-US" dirty="0" smtClean="0">
                <a:latin typeface="Huawei Sans" panose="020C0503030203020204" pitchFamily="34" charset="0"/>
              </a:rPr>
              <a:t>BUM packet</a:t>
            </a:r>
            <a:r>
              <a:rPr dirty="0" smtClean="0">
                <a:latin typeface="Huawei Sans" panose="020C0503030203020204" pitchFamily="34" charset="0"/>
              </a:rPr>
              <a:t>s</a:t>
            </a:r>
            <a:r>
              <a:rPr dirty="0">
                <a:latin typeface="Huawei Sans" panose="020C0503030203020204" pitchFamily="34" charset="0"/>
              </a:rPr>
              <a:t>.</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460033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71373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Selective QinQ must be configured on the hybrid interface and the </a:t>
            </a:r>
            <a:r>
              <a:rPr b="1">
                <a:latin typeface="Huawei Sans" panose="020C0503030203020204" pitchFamily="34" charset="0"/>
              </a:rPr>
              <a:t>qinq vlan-translation enable</a:t>
            </a:r>
            <a:r>
              <a:rPr>
                <a:latin typeface="Huawei Sans" panose="020C0503030203020204" pitchFamily="34" charset="0"/>
              </a:rPr>
              <a:t> command must have been executed to enable VLAN translation. Selective QinQ can only take effect on the interface in the inbound direction.</a:t>
            </a:r>
          </a:p>
          <a:p>
            <a:r>
              <a:rPr>
                <a:latin typeface="Huawei Sans" panose="020C0503030203020204" pitchFamily="34" charset="0"/>
              </a:rPr>
              <a:t>When an interface configured with VLAN stacking needs to remove the outer tag from outgoing frames, the interface must join the VLAN specified by </a:t>
            </a:r>
            <a:r>
              <a:rPr b="1">
                <a:latin typeface="Huawei Sans" panose="020C0503030203020204" pitchFamily="34" charset="0"/>
              </a:rPr>
              <a:t>stack-vlan</a:t>
            </a:r>
            <a:r>
              <a:rPr>
                <a:latin typeface="Huawei Sans" panose="020C0503030203020204" pitchFamily="34" charset="0"/>
              </a:rPr>
              <a:t> in untagged mode. If the outer VLAN does not need to be removed, the interface must join the VLAN specified by </a:t>
            </a:r>
            <a:r>
              <a:rPr b="1">
                <a:latin typeface="Huawei Sans" panose="020C0503030203020204" pitchFamily="34" charset="0"/>
              </a:rPr>
              <a:t>stack-vlan</a:t>
            </a:r>
            <a:r>
              <a:rPr>
                <a:latin typeface="Huawei Sans" panose="020C0503030203020204" pitchFamily="34" charset="0"/>
              </a:rPr>
              <a:t> in tagged mode.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443976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446786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954238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46400" lvl="0" indent="-228600">
              <a:buFont typeface="+mj-lt"/>
              <a:buAutoNum type="arabicPeriod"/>
            </a:pPr>
            <a:r>
              <a:rPr dirty="0" smtClean="0">
                <a:latin typeface="Huawei Sans" panose="020C0503030203020204" pitchFamily="34" charset="0"/>
              </a:rPr>
              <a:t>A</a:t>
            </a:r>
            <a:endParaRPr dirty="0">
              <a:latin typeface="Huawei Sans" panose="020C0503030203020204" pitchFamily="34" charset="0"/>
            </a:endParaRPr>
          </a:p>
          <a:p>
            <a:pPr marL="46400" lvl="0" indent="-228600">
              <a:buFont typeface="+mj-lt"/>
              <a:buAutoNum type="arabicPeriod"/>
            </a:pPr>
            <a:r>
              <a:rPr dirty="0">
                <a:latin typeface="Huawei Sans" panose="020C0503030203020204" pitchFamily="34" charset="0"/>
              </a:rPr>
              <a:t>B</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929372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170650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12585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588813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18726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11055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169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Sub-VLANs share one gateway address to reduce the number of subnet addresses, subnet default gateway addresses, and directed broadcast IP addresses. The switch assigns IP addresses to hosts in sub-VLANs according to the number of hosts. This ensures that each sub-VLAN acts as an independent broadcast domain, conserves IP addresses, and implements flexible addressing.</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172843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87586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latin typeface="Huawei Sans" panose="020C0503030203020204" pitchFamily="34" charset="0"/>
              </a:rPr>
              <a:t>Revision Record</a:t>
            </a:r>
            <a:endParaRPr lang="zh-CN" altLang="en-US" sz="3500" b="1" dirty="0" smtClean="0">
              <a:solidFill>
                <a:prstClr val="black">
                  <a:lumMod val="75000"/>
                  <a:lumOff val="25000"/>
                </a:prstClr>
              </a:solidFill>
              <a:latin typeface="Huawei Sans" panose="020C0503030203020204" pitchFamily="34" charset="0"/>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latin typeface="Huawei Sans" panose="020C0503030203020204" pitchFamily="34" charset="0"/>
              </a:rPr>
              <a:t>Do Not Print this Page</a:t>
            </a:r>
            <a:endParaRPr lang="zh-CN" altLang="en-US" sz="2800" dirty="0">
              <a:solidFill>
                <a:srgbClr val="4D4D4D"/>
              </a:solidFill>
              <a:latin typeface="Huawei Sans" panose="020C0503030203020204" pitchFamily="34" charset="0"/>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4802488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74807154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275068999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Summary</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68147262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More Information</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15426804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Recommendations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301825702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latin typeface="Huawei Sans" panose="020C0503030203020204" pitchFamily="34" charset="0"/>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www.huawei.com</a:t>
              </a:r>
              <a:endParaRPr lang="zh-CN" altLang="en-US" sz="3599" dirty="0">
                <a:ln w="0"/>
                <a:solidFill>
                  <a:prstClr val="white"/>
                </a:solidFill>
                <a:effectLst>
                  <a:outerShdw blurRad="38100" dist="19050" dir="2700000" algn="tl" rotWithShape="0">
                    <a:prstClr val="black">
                      <a:alpha val="40000"/>
                    </a:prstClr>
                  </a:outerShdw>
                </a:effectLst>
                <a:latin typeface="Huawei Sans" panose="020C0503030203020204" pitchFamily="34" charset="0"/>
              </a:endParaRPr>
            </a:p>
          </p:txBody>
        </p:sp>
      </p:grpSp>
    </p:spTree>
    <p:extLst>
      <p:ext uri="{BB962C8B-B14F-4D97-AF65-F5344CB8AC3E}">
        <p14:creationId xmlns:p14="http://schemas.microsoft.com/office/powerpoint/2010/main" val="262729055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420731924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7419661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21446785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Contents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38356782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35672461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4028890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9501282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文字边框</a:t>
              </a:r>
            </a:p>
          </p:txBody>
        </p:sp>
      </p:grpSp>
    </p:spTree>
    <p:extLst>
      <p:ext uri="{BB962C8B-B14F-4D97-AF65-F5344CB8AC3E}">
        <p14:creationId xmlns:p14="http://schemas.microsoft.com/office/powerpoint/2010/main" val="29373375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Page </a:t>
            </a:r>
            <a:fld id="{2F2CF7F5-F178-4429-B6CA-28062DF31937}" type="slidenum">
              <a:rPr lang="en-US" altLang="zh-CN" sz="1200" smtClean="0">
                <a:solidFill>
                  <a:prstClr val="black"/>
                </a:solidFill>
                <a:latin typeface="Huawei Sans" panose="020C0503030203020204" pitchFamily="34" charset="0"/>
                <a:cs typeface="Huawei Sans" panose="020C0503030203020204" pitchFamily="34" charset="0"/>
              </a:rPr>
              <a:pPr defTabSz="801668" eaLnBrk="0" fontAlgn="base" hangingPunct="0">
                <a:defRPr/>
              </a:pPr>
              <a:t>‹#›</a:t>
            </a:fld>
            <a:endParaRPr lang="en-US" altLang="zh-CN" sz="1200" dirty="0">
              <a:solidFill>
                <a:prstClr val="black"/>
              </a:solidFill>
              <a:latin typeface="Huawei Sans" panose="020C0503030203020204" pitchFamily="34" charset="0"/>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绿</a:t>
              </a:r>
            </a:p>
          </p:txBody>
        </p:sp>
      </p:grpSp>
    </p:spTree>
    <p:extLst>
      <p:ext uri="{BB962C8B-B14F-4D97-AF65-F5344CB8AC3E}">
        <p14:creationId xmlns:p14="http://schemas.microsoft.com/office/powerpoint/2010/main" val="4331940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77"/>
          <p:cNvSpPr>
            <a:spLocks noGrp="1"/>
          </p:cNvSpPr>
          <p:nvPr>
            <p:ph type="body" sz="quarter" idx="17"/>
          </p:nvPr>
        </p:nvSpPr>
        <p:spPr>
          <a:xfrm>
            <a:off x="1007139" y="1825692"/>
            <a:ext cx="3119030"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7" name="文本占位符 78"/>
          <p:cNvSpPr>
            <a:spLocks noGrp="1"/>
          </p:cNvSpPr>
          <p:nvPr>
            <p:ph type="body" sz="quarter" idx="18"/>
          </p:nvPr>
        </p:nvSpPr>
        <p:spPr>
          <a:xfrm>
            <a:off x="4126170" y="1825692"/>
            <a:ext cx="1967450"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79"/>
          <p:cNvSpPr>
            <a:spLocks noGrp="1"/>
          </p:cNvSpPr>
          <p:nvPr>
            <p:ph type="body" sz="quarter" idx="19"/>
          </p:nvPr>
        </p:nvSpPr>
        <p:spPr>
          <a:xfrm>
            <a:off x="6093619" y="1825692"/>
            <a:ext cx="3023155" cy="504887"/>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29" name="文本占位符 80"/>
          <p:cNvSpPr>
            <a:spLocks noGrp="1"/>
          </p:cNvSpPr>
          <p:nvPr>
            <p:ph type="body" sz="quarter" idx="20"/>
          </p:nvPr>
        </p:nvSpPr>
        <p:spPr>
          <a:xfrm>
            <a:off x="9116775" y="1825692"/>
            <a:ext cx="2351079" cy="504887"/>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0" name="文本占位符 73"/>
          <p:cNvSpPr>
            <a:spLocks noGrp="1"/>
          </p:cNvSpPr>
          <p:nvPr>
            <p:ph type="body" sz="quarter" idx="13"/>
          </p:nvPr>
        </p:nvSpPr>
        <p:spPr>
          <a:xfrm>
            <a:off x="1007042" y="3116687"/>
            <a:ext cx="3119128" cy="468052"/>
          </a:xfrm>
        </p:spPr>
        <p:txBody>
          <a:bodyPr/>
          <a:lstStyle/>
          <a:p>
            <a:r>
              <a:rPr/>
              <a:t>Chen Jianyuan/cwx652820</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74"/>
          <p:cNvSpPr>
            <a:spLocks noGrp="1"/>
          </p:cNvSpPr>
          <p:nvPr>
            <p:ph type="body" sz="quarter" idx="14"/>
          </p:nvPr>
        </p:nvSpPr>
        <p:spPr>
          <a:xfrm>
            <a:off x="4126170" y="3116687"/>
            <a:ext cx="1967450" cy="468052"/>
          </a:xfrm>
        </p:spPr>
        <p:txBody>
          <a:bodyPr/>
          <a:lstStyle/>
          <a:p>
            <a:r>
              <a:rPr/>
              <a:t>2020-02-14</a:t>
            </a:r>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2" name="文本占位符 75"/>
          <p:cNvSpPr>
            <a:spLocks noGrp="1"/>
          </p:cNvSpPr>
          <p:nvPr>
            <p:ph type="body" sz="quarter" idx="15"/>
          </p:nvPr>
        </p:nvSpPr>
        <p:spPr>
          <a:xfrm>
            <a:off x="6093619" y="3116687"/>
            <a:ext cx="3023155"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3" name="文本占位符 76"/>
          <p:cNvSpPr>
            <a:spLocks noGrp="1"/>
          </p:cNvSpPr>
          <p:nvPr>
            <p:ph type="body" sz="quarter" idx="16"/>
          </p:nvPr>
        </p:nvSpPr>
        <p:spPr>
          <a:xfrm>
            <a:off x="9116775" y="3080683"/>
            <a:ext cx="2351342" cy="504056"/>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4" name="文本占位符 81"/>
          <p:cNvSpPr>
            <a:spLocks noGrp="1"/>
          </p:cNvSpPr>
          <p:nvPr>
            <p:ph type="body" sz="quarter" idx="21"/>
          </p:nvPr>
        </p:nvSpPr>
        <p:spPr>
          <a:xfrm>
            <a:off x="1007042" y="3620743"/>
            <a:ext cx="3119128"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5" name="文本占位符 82"/>
          <p:cNvSpPr>
            <a:spLocks noGrp="1"/>
          </p:cNvSpPr>
          <p:nvPr>
            <p:ph type="body" sz="quarter" idx="22"/>
          </p:nvPr>
        </p:nvSpPr>
        <p:spPr>
          <a:xfrm>
            <a:off x="4126170" y="3620743"/>
            <a:ext cx="1967450" cy="468052"/>
          </a:xfrm>
        </p:spPr>
        <p:txBody>
          <a:bodyPr/>
          <a:lstStyle/>
          <a:p>
            <a:endParaRPr lang="zh-CN" altLang="en-US" dirty="0">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6" name="文本占位符 83"/>
          <p:cNvSpPr>
            <a:spLocks noGrp="1"/>
          </p:cNvSpPr>
          <p:nvPr>
            <p:ph type="body" sz="quarter" idx="23"/>
          </p:nvPr>
        </p:nvSpPr>
        <p:spPr>
          <a:xfrm>
            <a:off x="6093619" y="3620743"/>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7" name="文本占位符 84"/>
          <p:cNvSpPr>
            <a:spLocks noGrp="1"/>
          </p:cNvSpPr>
          <p:nvPr>
            <p:ph type="body" sz="quarter" idx="24"/>
          </p:nvPr>
        </p:nvSpPr>
        <p:spPr>
          <a:xfrm>
            <a:off x="9116775" y="3584739"/>
            <a:ext cx="2351342" cy="504056"/>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8" name="文本占位符 85"/>
          <p:cNvSpPr>
            <a:spLocks noGrp="1"/>
          </p:cNvSpPr>
          <p:nvPr>
            <p:ph type="body" sz="quarter" idx="25"/>
          </p:nvPr>
        </p:nvSpPr>
        <p:spPr>
          <a:xfrm>
            <a:off x="1007042" y="4088795"/>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39" name="文本占位符 86"/>
          <p:cNvSpPr>
            <a:spLocks noGrp="1"/>
          </p:cNvSpPr>
          <p:nvPr>
            <p:ph type="body" sz="quarter" idx="26"/>
          </p:nvPr>
        </p:nvSpPr>
        <p:spPr>
          <a:xfrm>
            <a:off x="4126170" y="4088795"/>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0" name="文本占位符 87"/>
          <p:cNvSpPr>
            <a:spLocks noGrp="1"/>
          </p:cNvSpPr>
          <p:nvPr>
            <p:ph type="body" sz="quarter" idx="27"/>
          </p:nvPr>
        </p:nvSpPr>
        <p:spPr>
          <a:xfrm>
            <a:off x="6093619" y="4088795"/>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1" name="文本占位符 88"/>
          <p:cNvSpPr>
            <a:spLocks noGrp="1"/>
          </p:cNvSpPr>
          <p:nvPr>
            <p:ph type="body" sz="quarter" idx="28"/>
          </p:nvPr>
        </p:nvSpPr>
        <p:spPr>
          <a:xfrm>
            <a:off x="9116775" y="4088795"/>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2" name="文本占位符 89"/>
          <p:cNvSpPr>
            <a:spLocks noGrp="1"/>
          </p:cNvSpPr>
          <p:nvPr>
            <p:ph type="body" sz="quarter" idx="29"/>
          </p:nvPr>
        </p:nvSpPr>
        <p:spPr>
          <a:xfrm>
            <a:off x="1007042" y="4628855"/>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3" name="文本占位符 90"/>
          <p:cNvSpPr>
            <a:spLocks noGrp="1"/>
          </p:cNvSpPr>
          <p:nvPr>
            <p:ph type="body" sz="quarter" idx="30"/>
          </p:nvPr>
        </p:nvSpPr>
        <p:spPr>
          <a:xfrm>
            <a:off x="4126170" y="4628855"/>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4" name="文本占位符 91"/>
          <p:cNvSpPr>
            <a:spLocks noGrp="1"/>
          </p:cNvSpPr>
          <p:nvPr>
            <p:ph type="body" sz="quarter" idx="31"/>
          </p:nvPr>
        </p:nvSpPr>
        <p:spPr>
          <a:xfrm>
            <a:off x="6093619" y="4628855"/>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5" name="文本占位符 92"/>
          <p:cNvSpPr>
            <a:spLocks noGrp="1"/>
          </p:cNvSpPr>
          <p:nvPr>
            <p:ph type="body" sz="quarter" idx="32"/>
          </p:nvPr>
        </p:nvSpPr>
        <p:spPr>
          <a:xfrm>
            <a:off x="9116775" y="4628855"/>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93"/>
          <p:cNvSpPr>
            <a:spLocks noGrp="1"/>
          </p:cNvSpPr>
          <p:nvPr>
            <p:ph type="body" sz="quarter" idx="33"/>
          </p:nvPr>
        </p:nvSpPr>
        <p:spPr>
          <a:xfrm>
            <a:off x="1007042" y="5096907"/>
            <a:ext cx="3119128"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7" name="文本占位符 94"/>
          <p:cNvSpPr>
            <a:spLocks noGrp="1"/>
          </p:cNvSpPr>
          <p:nvPr>
            <p:ph type="body" sz="quarter" idx="34"/>
          </p:nvPr>
        </p:nvSpPr>
        <p:spPr>
          <a:xfrm>
            <a:off x="4126170" y="5096907"/>
            <a:ext cx="1967450"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8" name="文本占位符 95"/>
          <p:cNvSpPr>
            <a:spLocks noGrp="1"/>
          </p:cNvSpPr>
          <p:nvPr>
            <p:ph type="body" sz="quarter" idx="35"/>
          </p:nvPr>
        </p:nvSpPr>
        <p:spPr>
          <a:xfrm>
            <a:off x="6093619" y="5096907"/>
            <a:ext cx="3023155"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
        <p:nvSpPr>
          <p:cNvPr id="49" name="文本占位符 96"/>
          <p:cNvSpPr>
            <a:spLocks noGrp="1"/>
          </p:cNvSpPr>
          <p:nvPr>
            <p:ph type="body" sz="quarter" idx="36"/>
          </p:nvPr>
        </p:nvSpPr>
        <p:spPr>
          <a:xfrm>
            <a:off x="9116775" y="5096907"/>
            <a:ext cx="2351342" cy="468052"/>
          </a:xfrm>
        </p:spPr>
        <p:txBody>
          <a:bodyPr/>
          <a:lstStyle/>
          <a:p>
            <a:endParaRPr lang="zh-CN" altLang="en-US">
              <a:latin typeface="Arial"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24700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6651822" y="4983789"/>
            <a:ext cx="2004470" cy="1363191"/>
          </a:xfrm>
          <a:prstGeom prst="roundRect">
            <a:avLst>
              <a:gd name="adj" fmla="val 1189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圆角矩形 23"/>
          <p:cNvSpPr/>
          <p:nvPr/>
        </p:nvSpPr>
        <p:spPr>
          <a:xfrm>
            <a:off x="3714188" y="4983789"/>
            <a:ext cx="2004470" cy="1363191"/>
          </a:xfrm>
          <a:prstGeom prst="roundRect">
            <a:avLst>
              <a:gd name="adj" fmla="val 1189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p:txBody>
          <a:bodyPr/>
          <a:lstStyle/>
          <a:p>
            <a:pPr marL="0" indent="0" algn="l" fontAlgn="ctr">
              <a:buNone/>
            </a:pPr>
            <a:r>
              <a:rPr lang="en-US" sz="2000" dirty="0" smtClean="0">
                <a:latin typeface="Huawei Sans" panose="020C0503030203020204" pitchFamily="34" charset="0"/>
              </a:rPr>
              <a:t>A sub-VLAN belongs to a broadcast domain, so devices in the same sub-VLAN can directly communicate with each other at Layer 2.</a:t>
            </a:r>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Communication in a Sub-VLAN</a:t>
            </a:r>
            <a:endParaRPr lang="en-US" altLang="zh-CN" dirty="0">
              <a:latin typeface="Huawei Sans" panose="020C0503030203020204" pitchFamily="34" charset="0"/>
              <a:sym typeface="Huawei Sans" panose="020C0503030203020204" pitchFamily="34" charset="0"/>
            </a:endParaRPr>
          </a:p>
        </p:txBody>
      </p:sp>
      <p:cxnSp>
        <p:nvCxnSpPr>
          <p:cNvPr id="8" name="Straight Connector 52"/>
          <p:cNvCxnSpPr>
            <a:stCxn id="15" idx="2"/>
            <a:endCxn id="24" idx="0"/>
          </p:cNvCxnSpPr>
          <p:nvPr/>
        </p:nvCxnSpPr>
        <p:spPr>
          <a:xfrm flipH="1">
            <a:off x="4716423" y="4240886"/>
            <a:ext cx="1379577" cy="7429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52"/>
          <p:cNvCxnSpPr>
            <a:stCxn id="14" idx="2"/>
            <a:endCxn id="15" idx="0"/>
          </p:cNvCxnSpPr>
          <p:nvPr/>
        </p:nvCxnSpPr>
        <p:spPr>
          <a:xfrm>
            <a:off x="6096000" y="3357596"/>
            <a:ext cx="0" cy="4416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descr="PC.png"/>
          <p:cNvPicPr>
            <a:picLocks noChangeAspect="1"/>
          </p:cNvPicPr>
          <p:nvPr/>
        </p:nvPicPr>
        <p:blipFill>
          <a:blip r:embed="rId3" cstate="print"/>
          <a:stretch>
            <a:fillRect/>
          </a:stretch>
        </p:blipFill>
        <p:spPr>
          <a:xfrm>
            <a:off x="4992829" y="5368954"/>
            <a:ext cx="538853" cy="413838"/>
          </a:xfrm>
          <a:prstGeom prst="rect">
            <a:avLst/>
          </a:prstGeom>
        </p:spPr>
      </p:pic>
      <p:cxnSp>
        <p:nvCxnSpPr>
          <p:cNvPr id="11" name="Straight Connector 52"/>
          <p:cNvCxnSpPr>
            <a:stCxn id="15" idx="2"/>
            <a:endCxn id="28" idx="0"/>
          </p:cNvCxnSpPr>
          <p:nvPr/>
        </p:nvCxnSpPr>
        <p:spPr>
          <a:xfrm>
            <a:off x="6096000" y="4240886"/>
            <a:ext cx="1558057" cy="74290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3"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4" cstate="print"/>
          <a:stretch>
            <a:fillRect/>
          </a:stretch>
        </p:blipFill>
        <p:spPr>
          <a:xfrm>
            <a:off x="5826105" y="2915951"/>
            <a:ext cx="539789" cy="441645"/>
          </a:xfrm>
          <a:prstGeom prst="rect">
            <a:avLst/>
          </a:prstGeom>
        </p:spPr>
      </p:pic>
      <p:pic>
        <p:nvPicPr>
          <p:cNvPr id="15" name="图片 14"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5826105" y="3799241"/>
            <a:ext cx="539789" cy="441645"/>
          </a:xfrm>
          <a:prstGeom prst="rect">
            <a:avLst/>
          </a:prstGeom>
        </p:spPr>
      </p:pic>
      <p:pic>
        <p:nvPicPr>
          <p:cNvPr id="16" name="图片 15" descr="PC.png"/>
          <p:cNvPicPr>
            <a:picLocks noChangeAspect="1"/>
          </p:cNvPicPr>
          <p:nvPr/>
        </p:nvPicPr>
        <p:blipFill>
          <a:blip r:embed="rId3" cstate="print"/>
          <a:stretch>
            <a:fillRect/>
          </a:stretch>
        </p:blipFill>
        <p:spPr>
          <a:xfrm>
            <a:off x="6763579" y="5349103"/>
            <a:ext cx="538853" cy="413838"/>
          </a:xfrm>
          <a:prstGeom prst="rect">
            <a:avLst/>
          </a:prstGeom>
        </p:spPr>
      </p:pic>
      <p:pic>
        <p:nvPicPr>
          <p:cNvPr id="26" name="图片 25" descr="PC.png"/>
          <p:cNvPicPr>
            <a:picLocks noChangeAspect="1"/>
          </p:cNvPicPr>
          <p:nvPr/>
        </p:nvPicPr>
        <p:blipFill>
          <a:blip r:embed="rId3" cstate="print"/>
          <a:stretch>
            <a:fillRect/>
          </a:stretch>
        </p:blipFill>
        <p:spPr>
          <a:xfrm>
            <a:off x="3813605" y="5368954"/>
            <a:ext cx="538853" cy="413838"/>
          </a:xfrm>
          <a:prstGeom prst="rect">
            <a:avLst/>
          </a:prstGeom>
        </p:spPr>
      </p:pic>
      <p:sp>
        <p:nvSpPr>
          <p:cNvPr id="39" name="任意多边形 38"/>
          <p:cNvSpPr/>
          <p:nvPr/>
        </p:nvSpPr>
        <p:spPr>
          <a:xfrm>
            <a:off x="4070627" y="5024342"/>
            <a:ext cx="1204033" cy="367248"/>
          </a:xfrm>
          <a:custGeom>
            <a:avLst/>
            <a:gdLst>
              <a:gd name="connsiteX0" fmla="*/ 0 w 1162975"/>
              <a:gd name="connsiteY0" fmla="*/ 248602 h 248602"/>
              <a:gd name="connsiteX1" fmla="*/ 523782 w 1162975"/>
              <a:gd name="connsiteY1" fmla="*/ 27 h 248602"/>
              <a:gd name="connsiteX2" fmla="*/ 1162975 w 1162975"/>
              <a:gd name="connsiteY2" fmla="*/ 230847 h 248602"/>
              <a:gd name="connsiteX0" fmla="*/ 0 w 1162975"/>
              <a:gd name="connsiteY0" fmla="*/ 257636 h 257636"/>
              <a:gd name="connsiteX1" fmla="*/ 623300 w 1162975"/>
              <a:gd name="connsiteY1" fmla="*/ 26 h 257636"/>
              <a:gd name="connsiteX2" fmla="*/ 1162975 w 1162975"/>
              <a:gd name="connsiteY2" fmla="*/ 239881 h 257636"/>
            </a:gdLst>
            <a:ahLst/>
            <a:cxnLst>
              <a:cxn ang="0">
                <a:pos x="connsiteX0" y="connsiteY0"/>
              </a:cxn>
              <a:cxn ang="0">
                <a:pos x="connsiteX1" y="connsiteY1"/>
              </a:cxn>
              <a:cxn ang="0">
                <a:pos x="connsiteX2" y="connsiteY2"/>
              </a:cxn>
            </a:cxnLst>
            <a:rect l="l" t="t" r="r" b="b"/>
            <a:pathLst>
              <a:path w="1162975" h="257636">
                <a:moveTo>
                  <a:pt x="0" y="257636"/>
                </a:moveTo>
                <a:cubicBezTo>
                  <a:pt x="164976" y="134828"/>
                  <a:pt x="429471" y="2985"/>
                  <a:pt x="623300" y="26"/>
                </a:cubicBezTo>
                <a:cubicBezTo>
                  <a:pt x="817129" y="-2933"/>
                  <a:pt x="1162975" y="239881"/>
                  <a:pt x="1162975" y="239881"/>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3386393" y="4526029"/>
            <a:ext cx="163238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Layer 2 communication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PC.png"/>
          <p:cNvPicPr>
            <a:picLocks noChangeAspect="1"/>
          </p:cNvPicPr>
          <p:nvPr/>
        </p:nvPicPr>
        <p:blipFill>
          <a:blip r:embed="rId3" cstate="print"/>
          <a:stretch>
            <a:fillRect/>
          </a:stretch>
        </p:blipFill>
        <p:spPr>
          <a:xfrm>
            <a:off x="8013813" y="5349103"/>
            <a:ext cx="538853" cy="413838"/>
          </a:xfrm>
          <a:prstGeom prst="rect">
            <a:avLst/>
          </a:prstGeom>
        </p:spPr>
      </p:pic>
      <p:sp>
        <p:nvSpPr>
          <p:cNvPr id="48" name="任意多边形 47"/>
          <p:cNvSpPr/>
          <p:nvPr/>
        </p:nvSpPr>
        <p:spPr>
          <a:xfrm>
            <a:off x="7043962" y="5037220"/>
            <a:ext cx="1204033" cy="354370"/>
          </a:xfrm>
          <a:custGeom>
            <a:avLst/>
            <a:gdLst>
              <a:gd name="connsiteX0" fmla="*/ 0 w 1162975"/>
              <a:gd name="connsiteY0" fmla="*/ 248602 h 248602"/>
              <a:gd name="connsiteX1" fmla="*/ 523782 w 1162975"/>
              <a:gd name="connsiteY1" fmla="*/ 27 h 248602"/>
              <a:gd name="connsiteX2" fmla="*/ 1162975 w 1162975"/>
              <a:gd name="connsiteY2" fmla="*/ 230847 h 248602"/>
              <a:gd name="connsiteX0" fmla="*/ 0 w 1162975"/>
              <a:gd name="connsiteY0" fmla="*/ 248602 h 248602"/>
              <a:gd name="connsiteX1" fmla="*/ 623300 w 1162975"/>
              <a:gd name="connsiteY1" fmla="*/ 27 h 248602"/>
              <a:gd name="connsiteX2" fmla="*/ 1162975 w 1162975"/>
              <a:gd name="connsiteY2" fmla="*/ 230847 h 248602"/>
            </a:gdLst>
            <a:ahLst/>
            <a:cxnLst>
              <a:cxn ang="0">
                <a:pos x="connsiteX0" y="connsiteY0"/>
              </a:cxn>
              <a:cxn ang="0">
                <a:pos x="connsiteX1" y="connsiteY1"/>
              </a:cxn>
              <a:cxn ang="0">
                <a:pos x="connsiteX2" y="connsiteY2"/>
              </a:cxn>
            </a:cxnLst>
            <a:rect l="l" t="t" r="r" b="b"/>
            <a:pathLst>
              <a:path w="1162975" h="248602">
                <a:moveTo>
                  <a:pt x="0" y="248602"/>
                </a:moveTo>
                <a:cubicBezTo>
                  <a:pt x="164976" y="125794"/>
                  <a:pt x="429471" y="2986"/>
                  <a:pt x="623300" y="27"/>
                </a:cubicBezTo>
                <a:cubicBezTo>
                  <a:pt x="817129" y="-2932"/>
                  <a:pt x="1162975" y="230847"/>
                  <a:pt x="1162975" y="230847"/>
                </a:cubicBezTo>
              </a:path>
            </a:pathLst>
          </a:custGeom>
          <a:noFill/>
          <a:ln w="19050">
            <a:solidFill>
              <a:srgbClr val="00B0F0"/>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7263754" y="4501904"/>
            <a:ext cx="1632388" cy="461665"/>
          </a:xfrm>
          <a:prstGeom prst="rect">
            <a:avLst/>
          </a:prstGeom>
          <a:noFill/>
        </p:spPr>
        <p:txBody>
          <a:bodyPr wrap="square" rtlCol="0">
            <a:spAutoFit/>
          </a:bodyPr>
          <a:lstStyle/>
          <a:p>
            <a:pPr algn="ctr" fontAlgn="ctr"/>
            <a:r>
              <a:rPr lang="en-US" sz="1200" dirty="0" smtClean="0">
                <a:latin typeface="Huawei Sans" panose="020C0503030203020204" pitchFamily="34" charset="0"/>
              </a:rPr>
              <a:t>Layer 2 communication</a:t>
            </a:r>
            <a:endParaRPr lang="en-US" altLang="zh-CN" sz="1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文本框 26"/>
          <p:cNvSpPr txBox="1"/>
          <p:nvPr/>
        </p:nvSpPr>
        <p:spPr>
          <a:xfrm>
            <a:off x="3977581" y="5823760"/>
            <a:ext cx="1388522" cy="523220"/>
          </a:xfrm>
          <a:prstGeom prst="rect">
            <a:avLst/>
          </a:prstGeom>
          <a:noFill/>
        </p:spPr>
        <p:txBody>
          <a:bodyPr wrap="none" rtlCol="0">
            <a:spAutoFit/>
          </a:bodyPr>
          <a:lstStyle/>
          <a:p>
            <a:pPr fontAlgn="ctr"/>
            <a:r>
              <a:rPr lang="en-US" sz="1400" dirty="0" smtClean="0">
                <a:latin typeface="Huawei Sans" panose="020C0503030203020204" pitchFamily="34" charset="0"/>
              </a:rPr>
              <a:t> Sub-VLAN 10</a:t>
            </a:r>
          </a:p>
          <a:p>
            <a:pPr fontAlgn="ctr"/>
            <a:r>
              <a:rPr lang="en-US" sz="1400" dirty="0" smtClean="0">
                <a:latin typeface="Huawei Sans" panose="020C0503030203020204" pitchFamily="34" charset="0"/>
              </a:rPr>
              <a:t>192.168.1.0/24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6959796" y="5793350"/>
            <a:ext cx="1388522" cy="523220"/>
          </a:xfrm>
          <a:prstGeom prst="rect">
            <a:avLst/>
          </a:prstGeom>
          <a:noFill/>
        </p:spPr>
        <p:txBody>
          <a:bodyPr wrap="none" rtlCol="0">
            <a:spAutoFit/>
          </a:bodyPr>
          <a:lstStyle/>
          <a:p>
            <a:pPr fontAlgn="ctr"/>
            <a:r>
              <a:rPr lang="en-US" sz="1400" dirty="0" smtClean="0">
                <a:latin typeface="Huawei Sans" panose="020C0503030203020204" pitchFamily="34" charset="0"/>
              </a:rPr>
              <a:t> Sub-VLAN 20</a:t>
            </a:r>
          </a:p>
          <a:p>
            <a:pPr fontAlgn="ctr"/>
            <a:r>
              <a:rPr lang="en-US" sz="1400" dirty="0" smtClean="0">
                <a:latin typeface="Huawei Sans" panose="020C0503030203020204" pitchFamily="34" charset="0"/>
              </a:rPr>
              <a:t>192.168.1.0/24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a:xfrm>
            <a:off x="4409791" y="2267303"/>
            <a:ext cx="3372416" cy="57255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1"/>
                </a:solidFill>
                <a:latin typeface="Huawei Sans" panose="020C0503030203020204" pitchFamily="34" charset="0"/>
              </a:rPr>
              <a:t>Super-VLAN 100</a:t>
            </a:r>
          </a:p>
          <a:p>
            <a:pPr algn="ctr" fontAlgn="ctr"/>
            <a:r>
              <a:rPr lang="en-US" sz="1600" dirty="0" smtClean="0">
                <a:solidFill>
                  <a:schemeClr val="bg1"/>
                </a:solidFill>
                <a:latin typeface="Huawei Sans" panose="020C0503030203020204" pitchFamily="34" charset="0"/>
              </a:rPr>
              <a:t>VLANIF 100: 192.168.1.254/24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6875437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126255" y="1242453"/>
            <a:ext cx="6631798" cy="4680000"/>
          </a:xfrm>
        </p:spPr>
        <p:txBody>
          <a:bodyPr/>
          <a:lstStyle/>
          <a:p>
            <a:pPr marL="0" indent="0" algn="l" fontAlgn="ctr">
              <a:buNone/>
            </a:pPr>
            <a:r>
              <a:rPr lang="en-US" sz="1600" dirty="0" smtClean="0">
                <a:latin typeface="Huawei Sans" panose="020C0503030203020204" pitchFamily="34" charset="0"/>
              </a:rPr>
              <a:t>After proxy ARP is enabled on VLANIF 100 of the super-VLAN, communication between PC1 and PC2 is as follows:</a:t>
            </a:r>
            <a:endParaRPr lang="en-US" altLang="zh-CN" sz="1600" dirty="0" smtClean="0">
              <a:latin typeface="Huawei Sans" panose="020C0503030203020204" pitchFamily="34" charset="0"/>
            </a:endParaRPr>
          </a:p>
          <a:p>
            <a:pPr marL="302400" lvl="1" indent="-302400" fontAlgn="ctr">
              <a:buSzPct val="100000"/>
              <a:buFont typeface="+mj-lt"/>
              <a:buAutoNum type="arabicPeriod"/>
            </a:pPr>
            <a:r>
              <a:rPr lang="en-US" sz="1400" dirty="0" smtClean="0">
                <a:latin typeface="Huawei Sans" panose="020C0503030203020204" pitchFamily="34" charset="0"/>
              </a:rPr>
              <a:t>When PC1 finds that PC2 is on the same network segment as itself and its ARP table does not contain the entry corresponding to PC2, PC1 broadcasts an ARP Request packet to request the MAC address of PC2.</a:t>
            </a:r>
          </a:p>
          <a:p>
            <a:pPr marL="302400" lvl="1" indent="-302400" fontAlgn="ctr">
              <a:buSzPct val="100000"/>
              <a:buFont typeface="+mj-lt"/>
              <a:buAutoNum type="arabicPeriod"/>
            </a:pPr>
            <a:r>
              <a:rPr lang="en-US" sz="1400" dirty="0" smtClean="0">
                <a:latin typeface="Huawei Sans" panose="020C0503030203020204" pitchFamily="34" charset="0"/>
              </a:rPr>
              <a:t>VLANIF 100 corresponding to super-VLAN 100 receives the ARP Request packet from PC1. Because proxy ARP between sub-VLANs is enabled on the gateway, the gateway broadcasts an ARP Request packet to all sub-VLANs of super-VLAN 100 to request the MAC address of PC2.</a:t>
            </a:r>
            <a:endParaRPr lang="en-US" altLang="zh-CN" sz="1400" dirty="0" smtClean="0">
              <a:latin typeface="Huawei Sans" panose="020C0503030203020204" pitchFamily="34" charset="0"/>
            </a:endParaRPr>
          </a:p>
          <a:p>
            <a:pPr marL="302400" lvl="1" indent="-302400" fontAlgn="ctr">
              <a:buSzPct val="100000"/>
              <a:buFont typeface="+mj-lt"/>
              <a:buAutoNum type="arabicPeriod"/>
            </a:pPr>
            <a:r>
              <a:rPr lang="en-US" sz="1400" dirty="0" smtClean="0">
                <a:latin typeface="Huawei Sans" panose="020C0503030203020204" pitchFamily="34" charset="0"/>
              </a:rPr>
              <a:t>After receiving the ARP Request packet, PC2 returns an ARP Reply packet.</a:t>
            </a:r>
          </a:p>
          <a:p>
            <a:pPr marL="302400" lvl="1" indent="-302400" fontAlgn="ctr">
              <a:buSzPct val="100000"/>
              <a:buFont typeface="+mj-lt"/>
              <a:buAutoNum type="arabicPeriod"/>
            </a:pPr>
            <a:r>
              <a:rPr lang="en-US" sz="1400" dirty="0" smtClean="0">
                <a:latin typeface="Huawei Sans" panose="020C0503030203020204" pitchFamily="34" charset="0"/>
              </a:rPr>
              <a:t>After receiving the ARP Reply packet from PC2, the gateway sends its MAC address to PC1. Then PC1 sends the packets destined for PC2 to the gateway, and the gateway forwards the packets at Layer 3.</a:t>
            </a:r>
          </a:p>
          <a:p>
            <a:pPr lvl="1" fontAlgn="ctr">
              <a:buFont typeface="+mj-lt"/>
              <a:buAutoNum type="arabicPeriod"/>
            </a:pPr>
            <a:endParaRPr lang="en-US" altLang="zh-CN" sz="1400" dirty="0" smtClean="0">
              <a:latin typeface="Huawei Sans" panose="020C0503030203020204" pitchFamily="34" charset="0"/>
            </a:endParaRPr>
          </a:p>
          <a:p>
            <a:pPr lvl="1" fontAlgn="ctr"/>
            <a:endParaRPr lang="en-US" altLang="zh-CN" sz="1400" dirty="0" smtClean="0">
              <a:latin typeface="Huawei Sans" panose="020C0503030203020204" pitchFamily="34" charset="0"/>
            </a:endParaRPr>
          </a:p>
          <a:p>
            <a:pPr lvl="1" fontAlgn="ctr"/>
            <a:endParaRPr lang="en-US" altLang="zh-CN" sz="1400" dirty="0" smtClean="0">
              <a:latin typeface="Huawei Sans" panose="020C0503030203020204" pitchFamily="34" charset="0"/>
            </a:endParaRPr>
          </a:p>
          <a:p>
            <a:pPr marL="403039" lvl="1" indent="0" fontAlgn="ctr">
              <a:buNone/>
            </a:pPr>
            <a:endParaRPr lang="en-US" altLang="zh-CN" sz="14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Communication Between Sub-VLANs</a:t>
            </a:r>
            <a:endParaRPr lang="en-US" altLang="zh-CN" dirty="0">
              <a:latin typeface="Huawei Sans" panose="020C0503030203020204" pitchFamily="34" charset="0"/>
            </a:endParaRPr>
          </a:p>
        </p:txBody>
      </p:sp>
      <p:sp>
        <p:nvSpPr>
          <p:cNvPr id="25" name="圆角矩形 24"/>
          <p:cNvSpPr/>
          <p:nvPr/>
        </p:nvSpPr>
        <p:spPr>
          <a:xfrm>
            <a:off x="1410141" y="1715318"/>
            <a:ext cx="3179684" cy="545924"/>
          </a:xfrm>
          <a:prstGeom prst="roundRect">
            <a:avLst>
              <a:gd name="adj" fmla="val 2303"/>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smtClean="0">
                <a:solidFill>
                  <a:srgbClr val="FFFFFF"/>
                </a:solidFill>
                <a:latin typeface="Huawei Sans" panose="020C0503030203020204" pitchFamily="34" charset="0"/>
              </a:rPr>
              <a:t>Super-VLAN 100</a:t>
            </a:r>
          </a:p>
          <a:p>
            <a:pPr algn="ctr" fontAlgn="ctr"/>
            <a:r>
              <a:rPr lang="en-US" sz="1600" dirty="0" smtClean="0">
                <a:solidFill>
                  <a:srgbClr val="FFFFFF"/>
                </a:solidFill>
                <a:latin typeface="Huawei Sans" panose="020C0503030203020204" pitchFamily="34" charset="0"/>
              </a:rPr>
              <a:t>VLANIF 100: 192.168.1.254/24</a:t>
            </a:r>
            <a:endParaRPr lang="en-US" altLang="zh-CN" sz="1600" kern="0" dirty="0">
              <a:solidFill>
                <a:srgbClr val="FFFFFF"/>
              </a:solidFill>
              <a:latin typeface="Huawei Sans" panose="020C0503030203020204" pitchFamily="34" charset="0"/>
              <a:ea typeface="方正兰亭黑简体" panose="02000000000000000000" pitchFamily="2" charset="-122"/>
            </a:endParaRPr>
          </a:p>
        </p:txBody>
      </p:sp>
      <p:sp>
        <p:nvSpPr>
          <p:cNvPr id="27" name="圆角矩形 26"/>
          <p:cNvSpPr/>
          <p:nvPr/>
        </p:nvSpPr>
        <p:spPr>
          <a:xfrm>
            <a:off x="931879" y="4328585"/>
            <a:ext cx="1550794" cy="1229699"/>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8" name="圆角矩形 27"/>
          <p:cNvSpPr/>
          <p:nvPr/>
        </p:nvSpPr>
        <p:spPr>
          <a:xfrm>
            <a:off x="3285061" y="4345419"/>
            <a:ext cx="1506016" cy="1215549"/>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cxnSp>
        <p:nvCxnSpPr>
          <p:cNvPr id="29" name="Straight Connector 52"/>
          <p:cNvCxnSpPr>
            <a:stCxn id="36" idx="2"/>
            <a:endCxn id="31" idx="0"/>
          </p:cNvCxnSpPr>
          <p:nvPr/>
        </p:nvCxnSpPr>
        <p:spPr>
          <a:xfrm flipH="1">
            <a:off x="1675810" y="3975219"/>
            <a:ext cx="1171656" cy="4318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52"/>
          <p:cNvCxnSpPr>
            <a:stCxn id="35" idx="2"/>
            <a:endCxn id="36" idx="0"/>
          </p:cNvCxnSpPr>
          <p:nvPr/>
        </p:nvCxnSpPr>
        <p:spPr>
          <a:xfrm>
            <a:off x="2844757" y="2844259"/>
            <a:ext cx="2710" cy="689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descr="PC.png"/>
          <p:cNvPicPr>
            <a:picLocks noChangeAspect="1"/>
          </p:cNvPicPr>
          <p:nvPr/>
        </p:nvPicPr>
        <p:blipFill>
          <a:blip r:embed="rId3" cstate="print"/>
          <a:stretch>
            <a:fillRect/>
          </a:stretch>
        </p:blipFill>
        <p:spPr>
          <a:xfrm>
            <a:off x="1406384" y="4407039"/>
            <a:ext cx="538853" cy="413838"/>
          </a:xfrm>
          <a:prstGeom prst="rect">
            <a:avLst/>
          </a:prstGeom>
        </p:spPr>
      </p:pic>
      <p:cxnSp>
        <p:nvCxnSpPr>
          <p:cNvPr id="32" name="Straight Connector 52"/>
          <p:cNvCxnSpPr>
            <a:stCxn id="36" idx="2"/>
            <a:endCxn id="37" idx="0"/>
          </p:cNvCxnSpPr>
          <p:nvPr/>
        </p:nvCxnSpPr>
        <p:spPr>
          <a:xfrm>
            <a:off x="2847467" y="3975219"/>
            <a:ext cx="1171657" cy="4119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5" name="图片 34"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4" cstate="print"/>
          <a:stretch>
            <a:fillRect/>
          </a:stretch>
        </p:blipFill>
        <p:spPr>
          <a:xfrm>
            <a:off x="2574862" y="2402614"/>
            <a:ext cx="539789" cy="441645"/>
          </a:xfrm>
          <a:prstGeom prst="rect">
            <a:avLst/>
          </a:prstGeom>
        </p:spPr>
      </p:pic>
      <p:pic>
        <p:nvPicPr>
          <p:cNvPr id="36" name="图片 35"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2577572" y="3533573"/>
            <a:ext cx="539789" cy="441645"/>
          </a:xfrm>
          <a:prstGeom prst="rect">
            <a:avLst/>
          </a:prstGeom>
        </p:spPr>
      </p:pic>
      <p:pic>
        <p:nvPicPr>
          <p:cNvPr id="37" name="图片 36" descr="PC.png"/>
          <p:cNvPicPr>
            <a:picLocks noChangeAspect="1"/>
          </p:cNvPicPr>
          <p:nvPr/>
        </p:nvPicPr>
        <p:blipFill>
          <a:blip r:embed="rId3" cstate="print"/>
          <a:stretch>
            <a:fillRect/>
          </a:stretch>
        </p:blipFill>
        <p:spPr>
          <a:xfrm>
            <a:off x="3749697" y="4387189"/>
            <a:ext cx="538853" cy="413838"/>
          </a:xfrm>
          <a:prstGeom prst="rect">
            <a:avLst/>
          </a:prstGeom>
        </p:spPr>
      </p:pic>
      <p:cxnSp>
        <p:nvCxnSpPr>
          <p:cNvPr id="50" name="直接连接符 49"/>
          <p:cNvCxnSpPr/>
          <p:nvPr/>
        </p:nvCxnSpPr>
        <p:spPr bwMode="auto">
          <a:xfrm flipH="1">
            <a:off x="1675198" y="2960352"/>
            <a:ext cx="979543" cy="1289086"/>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51" name="直接连接符 50"/>
          <p:cNvCxnSpPr/>
          <p:nvPr/>
        </p:nvCxnSpPr>
        <p:spPr bwMode="auto">
          <a:xfrm flipV="1">
            <a:off x="1568064" y="2929224"/>
            <a:ext cx="953760" cy="1291488"/>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52" name="直接连接符 51"/>
          <p:cNvCxnSpPr/>
          <p:nvPr/>
        </p:nvCxnSpPr>
        <p:spPr bwMode="auto">
          <a:xfrm flipH="1" flipV="1">
            <a:off x="3037897" y="2958990"/>
            <a:ext cx="864324" cy="1332218"/>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53" name="直接连接符 52"/>
          <p:cNvCxnSpPr/>
          <p:nvPr/>
        </p:nvCxnSpPr>
        <p:spPr bwMode="auto">
          <a:xfrm>
            <a:off x="3169590" y="2857769"/>
            <a:ext cx="868479" cy="1391669"/>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54" name="椭圆 53"/>
          <p:cNvSpPr/>
          <p:nvPr/>
        </p:nvSpPr>
        <p:spPr bwMode="auto">
          <a:xfrm>
            <a:off x="1837232" y="4069508"/>
            <a:ext cx="181008" cy="17993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bwMode="auto">
          <a:xfrm>
            <a:off x="2909479" y="3029945"/>
            <a:ext cx="181008" cy="17993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p:cNvSpPr/>
          <p:nvPr/>
        </p:nvSpPr>
        <p:spPr bwMode="auto">
          <a:xfrm>
            <a:off x="2211627" y="2854796"/>
            <a:ext cx="181008" cy="17993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bwMode="auto">
          <a:xfrm>
            <a:off x="4057038" y="4047957"/>
            <a:ext cx="181008" cy="17993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017114" y="4801027"/>
            <a:ext cx="1388522" cy="738664"/>
          </a:xfrm>
          <a:prstGeom prst="rect">
            <a:avLst/>
          </a:prstGeom>
          <a:noFill/>
        </p:spPr>
        <p:txBody>
          <a:bodyPr wrap="none" rtlCol="0">
            <a:spAutoFit/>
          </a:bodyPr>
          <a:lstStyle/>
          <a:p>
            <a:pPr algn="ctr" fontAlgn="ctr"/>
            <a:r>
              <a:rPr lang="en-US" sz="1400" dirty="0" smtClean="0">
                <a:latin typeface="Huawei Sans" panose="020C0503030203020204" pitchFamily="34" charset="0"/>
              </a:rPr>
              <a:t>PC1 </a:t>
            </a:r>
          </a:p>
          <a:p>
            <a:pPr algn="ctr" fontAlgn="ctr"/>
            <a:r>
              <a:rPr lang="en-US" sz="1400" dirty="0" smtClean="0">
                <a:latin typeface="Huawei Sans" panose="020C0503030203020204" pitchFamily="34" charset="0"/>
              </a:rPr>
              <a:t>Sub-VLAN 10</a:t>
            </a:r>
          </a:p>
          <a:p>
            <a:pPr algn="ctr" fontAlgn="ctr"/>
            <a:r>
              <a:rPr lang="en-US" sz="1400" dirty="0" smtClean="0">
                <a:latin typeface="Huawei Sans" panose="020C0503030203020204" pitchFamily="34" charset="0"/>
              </a:rPr>
              <a:t>192.168.1.1/24</a:t>
            </a:r>
            <a:endParaRPr lang="en-US" altLang="zh-CN" sz="1400" dirty="0">
              <a:latin typeface="Huawei Sans" panose="020C0503030203020204" pitchFamily="34" charset="0"/>
            </a:endParaRPr>
          </a:p>
        </p:txBody>
      </p:sp>
      <p:sp>
        <p:nvSpPr>
          <p:cNvPr id="49" name="文本框 48"/>
          <p:cNvSpPr txBox="1"/>
          <p:nvPr/>
        </p:nvSpPr>
        <p:spPr>
          <a:xfrm>
            <a:off x="3221373" y="4800852"/>
            <a:ext cx="1633392"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PC2 </a:t>
            </a:r>
          </a:p>
          <a:p>
            <a:pPr algn="ctr" fontAlgn="ctr"/>
            <a:r>
              <a:rPr lang="en-US" sz="1400" dirty="0" smtClean="0">
                <a:latin typeface="Huawei Sans" panose="020C0503030203020204" pitchFamily="34" charset="0"/>
              </a:rPr>
              <a:t>Sub-VLAN 20</a:t>
            </a:r>
          </a:p>
          <a:p>
            <a:pPr algn="ctr" fontAlgn="ctr"/>
            <a:r>
              <a:rPr lang="en-US" sz="1400" dirty="0" smtClean="0">
                <a:latin typeface="Huawei Sans" panose="020C0503030203020204" pitchFamily="34" charset="0"/>
              </a:rPr>
              <a:t>192.168.1.129/24</a:t>
            </a:r>
            <a:endParaRPr lang="en-US" altLang="zh-CN" sz="1400" dirty="0">
              <a:latin typeface="Huawei Sans" panose="020C0503030203020204" pitchFamily="34" charset="0"/>
            </a:endParaRPr>
          </a:p>
        </p:txBody>
      </p:sp>
      <p:sp>
        <p:nvSpPr>
          <p:cNvPr id="58" name="矩形 57"/>
          <p:cNvSpPr/>
          <p:nvPr/>
        </p:nvSpPr>
        <p:spPr>
          <a:xfrm>
            <a:off x="3270671" y="2291041"/>
            <a:ext cx="1664238" cy="307777"/>
          </a:xfrm>
          <a:prstGeom prst="rect">
            <a:avLst/>
          </a:prstGeom>
        </p:spPr>
        <p:txBody>
          <a:bodyPr wrap="none">
            <a:spAutoFit/>
          </a:bodyPr>
          <a:lstStyle/>
          <a:p>
            <a:pPr fontAlgn="ctr"/>
            <a:r>
              <a:rPr lang="en-US" sz="1400" dirty="0" smtClean="0">
                <a:solidFill>
                  <a:srgbClr val="EC7061"/>
                </a:solidFill>
                <a:latin typeface="Huawei Sans" panose="020C0503030203020204" pitchFamily="34" charset="0"/>
              </a:rPr>
              <a:t>Enable proxy ARP.</a:t>
            </a:r>
            <a:endParaRPr lang="en-US" sz="14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3168125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829885" y="4445552"/>
            <a:ext cx="1462376" cy="1301458"/>
          </a:xfrm>
          <a:prstGeom prst="roundRect">
            <a:avLst>
              <a:gd name="adj" fmla="val 974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a:xfrm>
            <a:off x="2395646" y="4445552"/>
            <a:ext cx="1426137" cy="1301457"/>
          </a:xfrm>
          <a:prstGeom prst="roundRect">
            <a:avLst>
              <a:gd name="adj" fmla="val 974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a:xfrm>
            <a:off x="3935650" y="4445552"/>
            <a:ext cx="1442847" cy="1301457"/>
          </a:xfrm>
          <a:prstGeom prst="roundRect">
            <a:avLst>
              <a:gd name="adj" fmla="val 1073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4" name="直接箭头连接符 53"/>
          <p:cNvCxnSpPr/>
          <p:nvPr/>
        </p:nvCxnSpPr>
        <p:spPr>
          <a:xfrm flipV="1">
            <a:off x="3425787" y="2069593"/>
            <a:ext cx="335120" cy="329417"/>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3" name="圆角矩形 52"/>
          <p:cNvSpPr/>
          <p:nvPr/>
        </p:nvSpPr>
        <p:spPr>
          <a:xfrm>
            <a:off x="3572229" y="1554545"/>
            <a:ext cx="2235069" cy="493531"/>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accent2"/>
                </a:solidFill>
                <a:latin typeface="Huawei Sans" panose="020C0503030203020204" pitchFamily="34" charset="0"/>
              </a:rPr>
              <a:t>GE0/0/0 (Trunk)</a:t>
            </a:r>
          </a:p>
          <a:p>
            <a:pPr algn="ctr" fontAlgn="ctr"/>
            <a:r>
              <a:rPr lang="en-US" sz="1400" dirty="0" smtClean="0">
                <a:solidFill>
                  <a:schemeClr val="accent2"/>
                </a:solidFill>
                <a:latin typeface="Huawei Sans" panose="020C0503030203020204" pitchFamily="34" charset="0"/>
              </a:rPr>
              <a:t>Allow-pass </a:t>
            </a:r>
            <a:r>
              <a:rPr lang="en-US" sz="1400" dirty="0" err="1" smtClean="0">
                <a:solidFill>
                  <a:schemeClr val="accent2"/>
                </a:solidFill>
                <a:latin typeface="Huawei Sans" panose="020C0503030203020204" pitchFamily="34" charset="0"/>
              </a:rPr>
              <a:t>vlan</a:t>
            </a:r>
            <a:r>
              <a:rPr lang="en-US" sz="1400" dirty="0" smtClean="0">
                <a:solidFill>
                  <a:schemeClr val="accent2"/>
                </a:solidFill>
                <a:latin typeface="Huawei Sans" panose="020C0503030203020204" pitchFamily="34" charset="0"/>
              </a:rPr>
              <a:t> 10 20 30 </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占位符 65"/>
          <p:cNvSpPr>
            <a:spLocks noGrp="1"/>
          </p:cNvSpPr>
          <p:nvPr>
            <p:ph type="body" sz="quarter" idx="10"/>
          </p:nvPr>
        </p:nvSpPr>
        <p:spPr>
          <a:xfrm>
            <a:off x="6156692" y="1450978"/>
            <a:ext cx="5611874" cy="1979532"/>
          </a:xfrm>
        </p:spPr>
        <p:txBody>
          <a:bodyPr/>
          <a:lstStyle/>
          <a:p>
            <a:pPr fontAlgn="ctr"/>
            <a:r>
              <a:rPr lang="en-US" sz="1800" dirty="0" smtClean="0">
                <a:latin typeface="Huawei Sans" panose="020C0503030203020204" pitchFamily="34" charset="0"/>
              </a:rPr>
              <a:t>Layer 2 communication between hosts in sub-VLANs and other devices is the same as Layer 2 communication within a common VLAN.</a:t>
            </a:r>
            <a:endParaRPr lang="en-US" altLang="zh-CN" sz="1800" dirty="0" smtClean="0">
              <a:latin typeface="Huawei Sans" panose="020C0503030203020204" pitchFamily="34" charset="0"/>
              <a:sym typeface="Huawei Sans" panose="020C0503030203020204" pitchFamily="34" charset="0"/>
            </a:endParaRPr>
          </a:p>
          <a:p>
            <a:pPr fontAlgn="ctr"/>
            <a:r>
              <a:rPr lang="en-US" sz="1800" dirty="0" smtClean="0">
                <a:latin typeface="Huawei Sans" panose="020C0503030203020204" pitchFamily="34" charset="0"/>
              </a:rPr>
              <a:t>A super-VLAN does not belong to any physical interface. That is, a super-VLAN does not process any packet that carries a super-VLAN tag.</a:t>
            </a:r>
            <a:endParaRPr lang="en-US" altLang="zh-CN" sz="18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a:xfrm>
            <a:off x="1594177" y="410400"/>
            <a:ext cx="9827761" cy="640800"/>
          </a:xfrm>
        </p:spPr>
        <p:txBody>
          <a:bodyPr anchor="ctr"/>
          <a:lstStyle/>
          <a:p>
            <a:pPr fontAlgn="ctr"/>
            <a:r>
              <a:rPr lang="en-US" dirty="0" smtClean="0">
                <a:latin typeface="Huawei Sans" panose="020C0503030203020204" pitchFamily="34" charset="0"/>
              </a:rPr>
              <a:t>Layer 2 Communication Between Hosts in Sub-VLANs and Other Devices</a:t>
            </a:r>
            <a:endParaRPr lang="en-US" dirty="0">
              <a:latin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90798" y="3940367"/>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01057" y="3940367"/>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86708" y="3940367"/>
            <a:ext cx="540000" cy="442800"/>
          </a:xfrm>
          <a:prstGeom prst="rect">
            <a:avLst/>
          </a:prstGeom>
        </p:spPr>
      </p:pic>
      <p:cxnSp>
        <p:nvCxnSpPr>
          <p:cNvPr id="8" name="直接连接符 7"/>
          <p:cNvCxnSpPr>
            <a:endCxn id="5" idx="0"/>
          </p:cNvCxnSpPr>
          <p:nvPr/>
        </p:nvCxnSpPr>
        <p:spPr>
          <a:xfrm flipH="1">
            <a:off x="1660798" y="2542599"/>
            <a:ext cx="1412602" cy="139776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6" idx="0"/>
          </p:cNvCxnSpPr>
          <p:nvPr/>
        </p:nvCxnSpPr>
        <p:spPr>
          <a:xfrm>
            <a:off x="3071057" y="2542599"/>
            <a:ext cx="0" cy="139776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7" idx="0"/>
          </p:cNvCxnSpPr>
          <p:nvPr/>
        </p:nvCxnSpPr>
        <p:spPr>
          <a:xfrm>
            <a:off x="3071057" y="2542599"/>
            <a:ext cx="1485651" cy="139776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PC.png"/>
          <p:cNvPicPr>
            <a:picLocks noChangeAspect="1"/>
          </p:cNvPicPr>
          <p:nvPr/>
        </p:nvPicPr>
        <p:blipFill>
          <a:blip r:embed="rId4" cstate="print"/>
          <a:stretch>
            <a:fillRect/>
          </a:stretch>
        </p:blipFill>
        <p:spPr>
          <a:xfrm>
            <a:off x="1349316" y="4513582"/>
            <a:ext cx="539063" cy="414000"/>
          </a:xfrm>
          <a:prstGeom prst="rect">
            <a:avLst/>
          </a:prstGeom>
        </p:spPr>
      </p:pic>
      <p:pic>
        <p:nvPicPr>
          <p:cNvPr id="12" name="图片 11" descr="PC.png"/>
          <p:cNvPicPr>
            <a:picLocks noChangeAspect="1"/>
          </p:cNvPicPr>
          <p:nvPr/>
        </p:nvPicPr>
        <p:blipFill>
          <a:blip r:embed="rId4" cstate="print"/>
          <a:stretch>
            <a:fillRect/>
          </a:stretch>
        </p:blipFill>
        <p:spPr>
          <a:xfrm>
            <a:off x="2760512" y="4513582"/>
            <a:ext cx="539063" cy="414000"/>
          </a:xfrm>
          <a:prstGeom prst="rect">
            <a:avLst/>
          </a:prstGeom>
        </p:spPr>
      </p:pic>
      <p:pic>
        <p:nvPicPr>
          <p:cNvPr id="13" name="图片 12" descr="PC.png"/>
          <p:cNvPicPr>
            <a:picLocks noChangeAspect="1"/>
          </p:cNvPicPr>
          <p:nvPr/>
        </p:nvPicPr>
        <p:blipFill>
          <a:blip r:embed="rId4" cstate="print"/>
          <a:stretch>
            <a:fillRect/>
          </a:stretch>
        </p:blipFill>
        <p:spPr>
          <a:xfrm>
            <a:off x="4244757" y="4513582"/>
            <a:ext cx="539063" cy="414000"/>
          </a:xfrm>
          <a:prstGeom prst="rect">
            <a:avLst/>
          </a:prstGeom>
        </p:spPr>
      </p:pic>
      <p:sp>
        <p:nvSpPr>
          <p:cNvPr id="14" name="文本框 13"/>
          <p:cNvSpPr txBox="1"/>
          <p:nvPr/>
        </p:nvSpPr>
        <p:spPr>
          <a:xfrm>
            <a:off x="812065" y="5218593"/>
            <a:ext cx="1507381"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10</a:t>
            </a:r>
          </a:p>
          <a:p>
            <a:pPr algn="ctr" fontAlgn="ctr"/>
            <a:r>
              <a:rPr lang="en-US" sz="1400" dirty="0" smtClean="0">
                <a:latin typeface="Huawei Sans" panose="020C0503030203020204" pitchFamily="34" charset="0"/>
              </a:rPr>
              <a:t>192.168.1.1/24 </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2304602" y="5223789"/>
            <a:ext cx="1599725"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20</a:t>
            </a:r>
          </a:p>
          <a:p>
            <a:pPr algn="ctr" fontAlgn="ctr"/>
            <a:r>
              <a:rPr lang="en-US" sz="1400" dirty="0" smtClean="0">
                <a:latin typeface="Huawei Sans" panose="020C0503030203020204" pitchFamily="34" charset="0"/>
              </a:rPr>
              <a:t>192.168.1.64/24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3854673" y="5218593"/>
            <a:ext cx="1592403"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30</a:t>
            </a:r>
          </a:p>
          <a:p>
            <a:pPr algn="ctr" fontAlgn="ctr"/>
            <a:r>
              <a:rPr lang="en-US" sz="1400" dirty="0" smtClean="0">
                <a:latin typeface="Huawei Sans" panose="020C0503030203020204" pitchFamily="34" charset="0"/>
              </a:rPr>
              <a:t>192.168.1.128/24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459081" y="1508923"/>
            <a:ext cx="3007555" cy="584775"/>
          </a:xfrm>
          <a:prstGeom prst="rect">
            <a:avLst/>
          </a:prstGeom>
          <a:solidFill>
            <a:srgbClr val="00B0F0"/>
          </a:solidFill>
        </p:spPr>
        <p:txBody>
          <a:bodyPr wrap="none" rtlCol="0">
            <a:spAutoFit/>
          </a:bodyPr>
          <a:lstStyle/>
          <a:p>
            <a:pPr algn="ctr" fontAlgn="ctr"/>
            <a:r>
              <a:rPr lang="en-US" sz="1600" dirty="0" smtClean="0">
                <a:solidFill>
                  <a:schemeClr val="bg1"/>
                </a:solidFill>
                <a:latin typeface="Huawei Sans" panose="020C0503030203020204" pitchFamily="34" charset="0"/>
              </a:rPr>
              <a:t>         Super-VLAN 100</a:t>
            </a:r>
          </a:p>
          <a:p>
            <a:pPr algn="ctr" fontAlgn="ctr"/>
            <a:r>
              <a:rPr lang="en-US" sz="1600" dirty="0" smtClean="0">
                <a:solidFill>
                  <a:schemeClr val="bg1"/>
                </a:solidFill>
                <a:latin typeface="Huawei Sans" panose="020C0503030203020204" pitchFamily="34" charset="0"/>
              </a:rPr>
              <a:t>VLANIF 100: 192.168.1.254/24</a:t>
            </a:r>
            <a:endParaRPr lang="en-US" altLang="zh-CN" sz="16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25" idx="1"/>
            <a:endCxn id="3" idx="3"/>
          </p:cNvCxnSpPr>
          <p:nvPr/>
        </p:nvCxnSpPr>
        <p:spPr>
          <a:xfrm flipH="1">
            <a:off x="3343400" y="2542599"/>
            <a:ext cx="1631419"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74819" y="2321199"/>
            <a:ext cx="540000" cy="442800"/>
          </a:xfrm>
          <a:prstGeom prst="rect">
            <a:avLst/>
          </a:prstGeom>
        </p:spPr>
      </p:pic>
      <p:cxnSp>
        <p:nvCxnSpPr>
          <p:cNvPr id="27" name="直接连接符 26"/>
          <p:cNvCxnSpPr>
            <a:stCxn id="30" idx="0"/>
            <a:endCxn id="25" idx="2"/>
          </p:cNvCxnSpPr>
          <p:nvPr/>
        </p:nvCxnSpPr>
        <p:spPr>
          <a:xfrm flipH="1" flipV="1">
            <a:off x="5244819" y="2763999"/>
            <a:ext cx="469" cy="449021"/>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30" name="图片 29" descr="PC.png"/>
          <p:cNvPicPr>
            <a:picLocks noChangeAspect="1"/>
          </p:cNvPicPr>
          <p:nvPr/>
        </p:nvPicPr>
        <p:blipFill>
          <a:blip r:embed="rId4" cstate="print"/>
          <a:stretch>
            <a:fillRect/>
          </a:stretch>
        </p:blipFill>
        <p:spPr>
          <a:xfrm>
            <a:off x="4975756" y="3213020"/>
            <a:ext cx="539063" cy="414000"/>
          </a:xfrm>
          <a:prstGeom prst="rect">
            <a:avLst/>
          </a:prstGeom>
        </p:spPr>
      </p:pic>
      <p:sp>
        <p:nvSpPr>
          <p:cNvPr id="43" name="文本框 42"/>
          <p:cNvSpPr txBox="1"/>
          <p:nvPr/>
        </p:nvSpPr>
        <p:spPr>
          <a:xfrm>
            <a:off x="1349316" y="4958246"/>
            <a:ext cx="587020" cy="369332"/>
          </a:xfrm>
          <a:prstGeom prst="rect">
            <a:avLst/>
          </a:prstGeom>
          <a:noFill/>
        </p:spPr>
        <p:txBody>
          <a:bodyPr wrap="none" rtlCol="0">
            <a:spAutoFit/>
          </a:bodyPr>
          <a:lstStyle/>
          <a:p>
            <a:pPr fontAlgn="ctr"/>
            <a:r>
              <a:rPr lang="en-US" dirty="0" smtClean="0">
                <a:latin typeface="Huawei Sans" panose="020C0503030203020204" pitchFamily="34" charset="0"/>
              </a:rPr>
              <a:t>PC1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2736533" y="4958246"/>
            <a:ext cx="587020" cy="369332"/>
          </a:xfrm>
          <a:prstGeom prst="rect">
            <a:avLst/>
          </a:prstGeom>
          <a:noFill/>
        </p:spPr>
        <p:txBody>
          <a:bodyPr wrap="none" rtlCol="0">
            <a:spAutoFit/>
          </a:bodyPr>
          <a:lstStyle/>
          <a:p>
            <a:pPr fontAlgn="ctr"/>
            <a:r>
              <a:rPr lang="en-US" dirty="0" smtClean="0">
                <a:latin typeface="Huawei Sans" panose="020C0503030203020204" pitchFamily="34" charset="0"/>
              </a:rPr>
              <a:t>PC2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4200798" y="4958246"/>
            <a:ext cx="587020" cy="369332"/>
          </a:xfrm>
          <a:prstGeom prst="rect">
            <a:avLst/>
          </a:prstGeom>
          <a:noFill/>
        </p:spPr>
        <p:txBody>
          <a:bodyPr wrap="none" rtlCol="0">
            <a:spAutoFit/>
          </a:bodyPr>
          <a:lstStyle/>
          <a:p>
            <a:pPr fontAlgn="ctr"/>
            <a:r>
              <a:rPr lang="en-US" dirty="0" smtClean="0">
                <a:latin typeface="Huawei Sans" panose="020C0503030203020204" pitchFamily="34" charset="0"/>
              </a:rPr>
              <a:t>PC3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837643" y="3563452"/>
            <a:ext cx="1005403" cy="584775"/>
          </a:xfrm>
          <a:prstGeom prst="rect">
            <a:avLst/>
          </a:prstGeom>
          <a:noFill/>
        </p:spPr>
        <p:txBody>
          <a:bodyPr wrap="none" rtlCol="0">
            <a:spAutoFit/>
          </a:bodyPr>
          <a:lstStyle/>
          <a:p>
            <a:pPr fontAlgn="ctr"/>
            <a:r>
              <a:rPr lang="en-US" sz="1600" dirty="0" smtClean="0">
                <a:latin typeface="Huawei Sans" panose="020C0503030203020204" pitchFamily="34" charset="0"/>
              </a:rPr>
              <a:t>   PC4</a:t>
            </a: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smtClean="0">
                <a:latin typeface="Huawei Sans" panose="020C0503030203020204" pitchFamily="34" charset="0"/>
              </a:rPr>
              <a:t>VLAN 10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p:cNvSpPr>
            <a:spLocks noChangeAspect="1"/>
          </p:cNvSpPr>
          <p:nvPr/>
        </p:nvSpPr>
        <p:spPr>
          <a:xfrm flipH="1" flipV="1">
            <a:off x="4925630" y="2505398"/>
            <a:ext cx="81227" cy="81227"/>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7" name="直接箭头连接符 56"/>
          <p:cNvCxnSpPr/>
          <p:nvPr/>
        </p:nvCxnSpPr>
        <p:spPr>
          <a:xfrm flipH="1" flipV="1">
            <a:off x="4525309" y="2065536"/>
            <a:ext cx="361640" cy="333474"/>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3810115" y="2615200"/>
            <a:ext cx="692505" cy="0"/>
          </a:xfrm>
          <a:prstGeom prst="straightConnector1">
            <a:avLst/>
          </a:prstGeom>
          <a:ln w="19050">
            <a:solidFill>
              <a:schemeClr val="tx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任意多边形 62"/>
          <p:cNvSpPr/>
          <p:nvPr/>
        </p:nvSpPr>
        <p:spPr>
          <a:xfrm>
            <a:off x="1979987" y="2735926"/>
            <a:ext cx="3151362" cy="1647241"/>
          </a:xfrm>
          <a:custGeom>
            <a:avLst/>
            <a:gdLst>
              <a:gd name="connsiteX0" fmla="*/ 0 w 3263900"/>
              <a:gd name="connsiteY0" fmla="*/ 1739900 h 1739900"/>
              <a:gd name="connsiteX1" fmla="*/ 1536700 w 3263900"/>
              <a:gd name="connsiteY1" fmla="*/ 63500 h 1739900"/>
              <a:gd name="connsiteX2" fmla="*/ 3022600 w 3263900"/>
              <a:gd name="connsiteY2" fmla="*/ 0 h 1739900"/>
              <a:gd name="connsiteX3" fmla="*/ 3263900 w 3263900"/>
              <a:gd name="connsiteY3" fmla="*/ 342900 h 1739900"/>
              <a:gd name="connsiteX0" fmla="*/ 0 w 3263900"/>
              <a:gd name="connsiteY0" fmla="*/ 1754813 h 1754813"/>
              <a:gd name="connsiteX1" fmla="*/ 1536700 w 3263900"/>
              <a:gd name="connsiteY1" fmla="*/ 78413 h 1754813"/>
              <a:gd name="connsiteX2" fmla="*/ 3022600 w 3263900"/>
              <a:gd name="connsiteY2" fmla="*/ 14913 h 1754813"/>
              <a:gd name="connsiteX3" fmla="*/ 3263900 w 3263900"/>
              <a:gd name="connsiteY3" fmla="*/ 357813 h 1754813"/>
              <a:gd name="connsiteX0" fmla="*/ 0 w 3263900"/>
              <a:gd name="connsiteY0" fmla="*/ 1754813 h 1754813"/>
              <a:gd name="connsiteX1" fmla="*/ 1536700 w 3263900"/>
              <a:gd name="connsiteY1" fmla="*/ 78413 h 1754813"/>
              <a:gd name="connsiteX2" fmla="*/ 3022600 w 3263900"/>
              <a:gd name="connsiteY2" fmla="*/ 14913 h 1754813"/>
              <a:gd name="connsiteX3" fmla="*/ 3263900 w 3263900"/>
              <a:gd name="connsiteY3" fmla="*/ 357813 h 1754813"/>
              <a:gd name="connsiteX0" fmla="*/ 0 w 3263900"/>
              <a:gd name="connsiteY0" fmla="*/ 1754813 h 1754813"/>
              <a:gd name="connsiteX1" fmla="*/ 1536700 w 3263900"/>
              <a:gd name="connsiteY1" fmla="*/ 78413 h 1754813"/>
              <a:gd name="connsiteX2" fmla="*/ 3022600 w 3263900"/>
              <a:gd name="connsiteY2" fmla="*/ 14913 h 1754813"/>
              <a:gd name="connsiteX3" fmla="*/ 3263900 w 3263900"/>
              <a:gd name="connsiteY3" fmla="*/ 357813 h 1754813"/>
              <a:gd name="connsiteX0" fmla="*/ 0 w 3263900"/>
              <a:gd name="connsiteY0" fmla="*/ 1795872 h 1795872"/>
              <a:gd name="connsiteX1" fmla="*/ 1536700 w 3263900"/>
              <a:gd name="connsiteY1" fmla="*/ 119472 h 1795872"/>
              <a:gd name="connsiteX2" fmla="*/ 3022600 w 3263900"/>
              <a:gd name="connsiteY2" fmla="*/ 55972 h 1795872"/>
              <a:gd name="connsiteX3" fmla="*/ 3263900 w 3263900"/>
              <a:gd name="connsiteY3" fmla="*/ 398872 h 1795872"/>
              <a:gd name="connsiteX0" fmla="*/ 0 w 3263900"/>
              <a:gd name="connsiteY0" fmla="*/ 1795872 h 1795872"/>
              <a:gd name="connsiteX1" fmla="*/ 1536700 w 3263900"/>
              <a:gd name="connsiteY1" fmla="*/ 119472 h 1795872"/>
              <a:gd name="connsiteX2" fmla="*/ 3022600 w 3263900"/>
              <a:gd name="connsiteY2" fmla="*/ 55972 h 1795872"/>
              <a:gd name="connsiteX3" fmla="*/ 3263900 w 3263900"/>
              <a:gd name="connsiteY3" fmla="*/ 398872 h 1795872"/>
              <a:gd name="connsiteX0" fmla="*/ 0 w 3263900"/>
              <a:gd name="connsiteY0" fmla="*/ 1771212 h 1771212"/>
              <a:gd name="connsiteX1" fmla="*/ 1536700 w 3263900"/>
              <a:gd name="connsiteY1" fmla="*/ 94812 h 1771212"/>
              <a:gd name="connsiteX2" fmla="*/ 2954020 w 3263900"/>
              <a:gd name="connsiteY2" fmla="*/ 77032 h 1771212"/>
              <a:gd name="connsiteX3" fmla="*/ 3263900 w 3263900"/>
              <a:gd name="connsiteY3" fmla="*/ 374212 h 1771212"/>
              <a:gd name="connsiteX0" fmla="*/ 0 w 3263900"/>
              <a:gd name="connsiteY0" fmla="*/ 1771212 h 1771212"/>
              <a:gd name="connsiteX1" fmla="*/ 1536700 w 3263900"/>
              <a:gd name="connsiteY1" fmla="*/ 94812 h 1771212"/>
              <a:gd name="connsiteX2" fmla="*/ 2954020 w 3263900"/>
              <a:gd name="connsiteY2" fmla="*/ 77032 h 1771212"/>
              <a:gd name="connsiteX3" fmla="*/ 3263900 w 3263900"/>
              <a:gd name="connsiteY3" fmla="*/ 374212 h 1771212"/>
              <a:gd name="connsiteX0" fmla="*/ 0 w 3263900"/>
              <a:gd name="connsiteY0" fmla="*/ 1819327 h 1819327"/>
              <a:gd name="connsiteX1" fmla="*/ 1536700 w 3263900"/>
              <a:gd name="connsiteY1" fmla="*/ 142927 h 1819327"/>
              <a:gd name="connsiteX2" fmla="*/ 2954020 w 3263900"/>
              <a:gd name="connsiteY2" fmla="*/ 125147 h 1819327"/>
              <a:gd name="connsiteX3" fmla="*/ 3263900 w 3263900"/>
              <a:gd name="connsiteY3" fmla="*/ 422327 h 1819327"/>
              <a:gd name="connsiteX0" fmla="*/ 0 w 3263900"/>
              <a:gd name="connsiteY0" fmla="*/ 1848223 h 1848223"/>
              <a:gd name="connsiteX1" fmla="*/ 1536700 w 3263900"/>
              <a:gd name="connsiteY1" fmla="*/ 171823 h 1848223"/>
              <a:gd name="connsiteX2" fmla="*/ 2954020 w 3263900"/>
              <a:gd name="connsiteY2" fmla="*/ 154043 h 1848223"/>
              <a:gd name="connsiteX3" fmla="*/ 3263900 w 3263900"/>
              <a:gd name="connsiteY3" fmla="*/ 451223 h 1848223"/>
              <a:gd name="connsiteX0" fmla="*/ 0 w 3263900"/>
              <a:gd name="connsiteY0" fmla="*/ 1877399 h 1877399"/>
              <a:gd name="connsiteX1" fmla="*/ 1536700 w 3263900"/>
              <a:gd name="connsiteY1" fmla="*/ 200999 h 1877399"/>
              <a:gd name="connsiteX2" fmla="*/ 2954020 w 3263900"/>
              <a:gd name="connsiteY2" fmla="*/ 183219 h 1877399"/>
              <a:gd name="connsiteX3" fmla="*/ 3263900 w 3263900"/>
              <a:gd name="connsiteY3" fmla="*/ 480399 h 1877399"/>
              <a:gd name="connsiteX0" fmla="*/ 0 w 3263900"/>
              <a:gd name="connsiteY0" fmla="*/ 1895735 h 1895735"/>
              <a:gd name="connsiteX1" fmla="*/ 1536700 w 3263900"/>
              <a:gd name="connsiteY1" fmla="*/ 219335 h 1895735"/>
              <a:gd name="connsiteX2" fmla="*/ 2954020 w 3263900"/>
              <a:gd name="connsiteY2" fmla="*/ 201555 h 1895735"/>
              <a:gd name="connsiteX3" fmla="*/ 3263900 w 3263900"/>
              <a:gd name="connsiteY3" fmla="*/ 498735 h 1895735"/>
              <a:gd name="connsiteX0" fmla="*/ 0 w 3263900"/>
              <a:gd name="connsiteY0" fmla="*/ 1895735 h 1895735"/>
              <a:gd name="connsiteX1" fmla="*/ 1536700 w 3263900"/>
              <a:gd name="connsiteY1" fmla="*/ 219335 h 1895735"/>
              <a:gd name="connsiteX2" fmla="*/ 2954020 w 3263900"/>
              <a:gd name="connsiteY2" fmla="*/ 201555 h 1895735"/>
              <a:gd name="connsiteX3" fmla="*/ 3263900 w 3263900"/>
              <a:gd name="connsiteY3" fmla="*/ 498735 h 1895735"/>
              <a:gd name="connsiteX0" fmla="*/ 0 w 3263900"/>
              <a:gd name="connsiteY0" fmla="*/ 1895735 h 1895735"/>
              <a:gd name="connsiteX1" fmla="*/ 1536700 w 3263900"/>
              <a:gd name="connsiteY1" fmla="*/ 219335 h 1895735"/>
              <a:gd name="connsiteX2" fmla="*/ 2954020 w 3263900"/>
              <a:gd name="connsiteY2" fmla="*/ 201555 h 1895735"/>
              <a:gd name="connsiteX3" fmla="*/ 3263900 w 3263900"/>
              <a:gd name="connsiteY3" fmla="*/ 498735 h 1895735"/>
              <a:gd name="connsiteX0" fmla="*/ 0 w 3263900"/>
              <a:gd name="connsiteY0" fmla="*/ 1911422 h 1911422"/>
              <a:gd name="connsiteX1" fmla="*/ 1536700 w 3263900"/>
              <a:gd name="connsiteY1" fmla="*/ 235022 h 1911422"/>
              <a:gd name="connsiteX2" fmla="*/ 2954020 w 3263900"/>
              <a:gd name="connsiteY2" fmla="*/ 217242 h 1911422"/>
              <a:gd name="connsiteX3" fmla="*/ 3263900 w 3263900"/>
              <a:gd name="connsiteY3" fmla="*/ 514422 h 1911422"/>
              <a:gd name="connsiteX0" fmla="*/ 0 w 3263900"/>
              <a:gd name="connsiteY0" fmla="*/ 1911422 h 1911422"/>
              <a:gd name="connsiteX1" fmla="*/ 1536700 w 3263900"/>
              <a:gd name="connsiteY1" fmla="*/ 235022 h 1911422"/>
              <a:gd name="connsiteX2" fmla="*/ 2954020 w 3263900"/>
              <a:gd name="connsiteY2" fmla="*/ 217242 h 1911422"/>
              <a:gd name="connsiteX3" fmla="*/ 3263900 w 3263900"/>
              <a:gd name="connsiteY3" fmla="*/ 514422 h 1911422"/>
              <a:gd name="connsiteX0" fmla="*/ 0 w 3263900"/>
              <a:gd name="connsiteY0" fmla="*/ 1901784 h 1901784"/>
              <a:gd name="connsiteX1" fmla="*/ 1536700 w 3263900"/>
              <a:gd name="connsiteY1" fmla="*/ 225384 h 1901784"/>
              <a:gd name="connsiteX2" fmla="*/ 2999264 w 3263900"/>
              <a:gd name="connsiteY2" fmla="*/ 229036 h 1901784"/>
              <a:gd name="connsiteX3" fmla="*/ 3263900 w 3263900"/>
              <a:gd name="connsiteY3" fmla="*/ 504784 h 1901784"/>
              <a:gd name="connsiteX0" fmla="*/ 0 w 3263900"/>
              <a:gd name="connsiteY0" fmla="*/ 1905999 h 1905999"/>
              <a:gd name="connsiteX1" fmla="*/ 1536700 w 3263900"/>
              <a:gd name="connsiteY1" fmla="*/ 229599 h 1905999"/>
              <a:gd name="connsiteX2" fmla="*/ 3111183 w 3263900"/>
              <a:gd name="connsiteY2" fmla="*/ 223726 h 1905999"/>
              <a:gd name="connsiteX3" fmla="*/ 3263900 w 3263900"/>
              <a:gd name="connsiteY3" fmla="*/ 508999 h 1905999"/>
              <a:gd name="connsiteX0" fmla="*/ 0 w 3263900"/>
              <a:gd name="connsiteY0" fmla="*/ 1885040 h 1885040"/>
              <a:gd name="connsiteX1" fmla="*/ 1536700 w 3263900"/>
              <a:gd name="connsiteY1" fmla="*/ 208640 h 1885040"/>
              <a:gd name="connsiteX2" fmla="*/ 3023076 w 3263900"/>
              <a:gd name="connsiteY2" fmla="*/ 252773 h 1885040"/>
              <a:gd name="connsiteX3" fmla="*/ 3263900 w 3263900"/>
              <a:gd name="connsiteY3" fmla="*/ 488040 h 1885040"/>
              <a:gd name="connsiteX0" fmla="*/ 0 w 3263900"/>
              <a:gd name="connsiteY0" fmla="*/ 1915884 h 1915884"/>
              <a:gd name="connsiteX1" fmla="*/ 1536700 w 3263900"/>
              <a:gd name="connsiteY1" fmla="*/ 239484 h 1915884"/>
              <a:gd name="connsiteX2" fmla="*/ 2965926 w 3263900"/>
              <a:gd name="connsiteY2" fmla="*/ 212179 h 1915884"/>
              <a:gd name="connsiteX3" fmla="*/ 3263900 w 3263900"/>
              <a:gd name="connsiteY3" fmla="*/ 518884 h 1915884"/>
              <a:gd name="connsiteX0" fmla="*/ 0 w 3263900"/>
              <a:gd name="connsiteY0" fmla="*/ 1908148 h 1908148"/>
              <a:gd name="connsiteX1" fmla="*/ 1536700 w 3263900"/>
              <a:gd name="connsiteY1" fmla="*/ 231748 h 1908148"/>
              <a:gd name="connsiteX2" fmla="*/ 2984976 w 3263900"/>
              <a:gd name="connsiteY2" fmla="*/ 221112 h 1908148"/>
              <a:gd name="connsiteX3" fmla="*/ 3263900 w 3263900"/>
              <a:gd name="connsiteY3" fmla="*/ 511148 h 1908148"/>
              <a:gd name="connsiteX0" fmla="*/ 0 w 3263900"/>
              <a:gd name="connsiteY0" fmla="*/ 1890737 h 1890737"/>
              <a:gd name="connsiteX1" fmla="*/ 1536700 w 3263900"/>
              <a:gd name="connsiteY1" fmla="*/ 214337 h 1890737"/>
              <a:gd name="connsiteX2" fmla="*/ 3008789 w 3263900"/>
              <a:gd name="connsiteY2" fmla="*/ 244183 h 1890737"/>
              <a:gd name="connsiteX3" fmla="*/ 3263900 w 3263900"/>
              <a:gd name="connsiteY3" fmla="*/ 493737 h 1890737"/>
              <a:gd name="connsiteX0" fmla="*/ 0 w 3008789"/>
              <a:gd name="connsiteY0" fmla="*/ 1890737 h 1890737"/>
              <a:gd name="connsiteX1" fmla="*/ 1536700 w 3008789"/>
              <a:gd name="connsiteY1" fmla="*/ 214337 h 1890737"/>
              <a:gd name="connsiteX2" fmla="*/ 3008789 w 3008789"/>
              <a:gd name="connsiteY2" fmla="*/ 244183 h 1890737"/>
              <a:gd name="connsiteX0" fmla="*/ 0 w 3223102"/>
              <a:gd name="connsiteY0" fmla="*/ 1814372 h 1814372"/>
              <a:gd name="connsiteX1" fmla="*/ 1536700 w 3223102"/>
              <a:gd name="connsiteY1" fmla="*/ 137972 h 1814372"/>
              <a:gd name="connsiteX2" fmla="*/ 3223102 w 3223102"/>
              <a:gd name="connsiteY2" fmla="*/ 434518 h 1814372"/>
              <a:gd name="connsiteX0" fmla="*/ 0 w 3223102"/>
              <a:gd name="connsiteY0" fmla="*/ 1860476 h 1860476"/>
              <a:gd name="connsiteX1" fmla="*/ 1536700 w 3223102"/>
              <a:gd name="connsiteY1" fmla="*/ 184076 h 1860476"/>
              <a:gd name="connsiteX2" fmla="*/ 3223102 w 3223102"/>
              <a:gd name="connsiteY2" fmla="*/ 480622 h 1860476"/>
            </a:gdLst>
            <a:ahLst/>
            <a:cxnLst>
              <a:cxn ang="0">
                <a:pos x="connsiteX0" y="connsiteY0"/>
              </a:cxn>
              <a:cxn ang="0">
                <a:pos x="connsiteX1" y="connsiteY1"/>
              </a:cxn>
              <a:cxn ang="0">
                <a:pos x="connsiteX2" y="connsiteY2"/>
              </a:cxn>
            </a:cxnLst>
            <a:rect l="l" t="t" r="r" b="b"/>
            <a:pathLst>
              <a:path w="3223102" h="1860476">
                <a:moveTo>
                  <a:pt x="0" y="1860476"/>
                </a:moveTo>
                <a:cubicBezTo>
                  <a:pt x="488421" y="1196901"/>
                  <a:pt x="917787" y="628576"/>
                  <a:pt x="1536700" y="184076"/>
                </a:cubicBezTo>
                <a:cubicBezTo>
                  <a:pt x="2123440" y="-164751"/>
                  <a:pt x="2890204" y="8870"/>
                  <a:pt x="3223102" y="480622"/>
                </a:cubicBezTo>
              </a:path>
            </a:pathLst>
          </a:custGeom>
          <a:noFill/>
          <a:ln w="19050">
            <a:solidFill>
              <a:srgbClr val="EC7061"/>
            </a:solidFill>
            <a:headEnd type="stealt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a:xfrm>
            <a:off x="3661861" y="2318291"/>
            <a:ext cx="989014" cy="17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900" dirty="0" smtClean="0">
                <a:solidFill>
                  <a:schemeClr val="tx1"/>
                </a:solidFill>
                <a:latin typeface="Huawei Sans" panose="020C0503030203020204" pitchFamily="34" charset="0"/>
              </a:rPr>
              <a:t>Tagged </a:t>
            </a:r>
            <a:r>
              <a:rPr lang="en-US" sz="900" dirty="0" err="1" smtClean="0">
                <a:solidFill>
                  <a:schemeClr val="tx1"/>
                </a:solidFill>
                <a:latin typeface="Huawei Sans" panose="020C0503030203020204" pitchFamily="34" charset="0"/>
              </a:rPr>
              <a:t>vlan</a:t>
            </a:r>
            <a:r>
              <a:rPr lang="en-US" sz="900" dirty="0" smtClean="0">
                <a:solidFill>
                  <a:schemeClr val="tx1"/>
                </a:solidFill>
                <a:latin typeface="Huawei Sans" panose="020C0503030203020204" pitchFamily="34" charset="0"/>
              </a:rPr>
              <a:t> 10</a:t>
            </a:r>
            <a:endParaRPr lang="en-US" altLang="zh-CN" sz="9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2121553" y="2338045"/>
            <a:ext cx="662361" cy="369332"/>
          </a:xfrm>
          <a:prstGeom prst="rect">
            <a:avLst/>
          </a:prstGeom>
          <a:noFill/>
        </p:spPr>
        <p:txBody>
          <a:bodyPr wrap="none" rtlCol="0">
            <a:spAutoFit/>
          </a:bodyPr>
          <a:lstStyle/>
          <a:p>
            <a:pPr fontAlgn="ctr"/>
            <a:r>
              <a:rPr lang="en-US" dirty="0" smtClean="0">
                <a:latin typeface="Huawei Sans" panose="020C0503030203020204" pitchFamily="34" charset="0"/>
              </a:rPr>
              <a:t>SW1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5494331" y="2339063"/>
            <a:ext cx="662361" cy="369332"/>
          </a:xfrm>
          <a:prstGeom prst="rect">
            <a:avLst/>
          </a:prstGeom>
          <a:noFill/>
        </p:spPr>
        <p:txBody>
          <a:bodyPr wrap="none" rtlCol="0">
            <a:spAutoFit/>
          </a:bodyPr>
          <a:lstStyle/>
          <a:p>
            <a:pPr fontAlgn="ctr"/>
            <a:r>
              <a:rPr lang="en-US" dirty="0" smtClean="0">
                <a:latin typeface="Huawei Sans" panose="020C0503030203020204" pitchFamily="34" charset="0"/>
              </a:rPr>
              <a:t>SW2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云形 1"/>
          <p:cNvSpPr/>
          <p:nvPr/>
        </p:nvSpPr>
        <p:spPr>
          <a:xfrm>
            <a:off x="8293300" y="4097605"/>
            <a:ext cx="3112346" cy="1313471"/>
          </a:xfrm>
          <a:prstGeom prst="cloud">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8632667" y="4311915"/>
            <a:ext cx="2449034"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Question: When a sub-VLAN communicates with other networks at Layer 3, how does the sub-VLAN forward packets?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 name="图片 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803400" y="2321199"/>
            <a:ext cx="540000" cy="442800"/>
          </a:xfrm>
          <a:prstGeom prst="rect">
            <a:avLst/>
          </a:prstGeom>
        </p:spPr>
      </p:pic>
      <p:sp>
        <p:nvSpPr>
          <p:cNvPr id="49" name="椭圆 48"/>
          <p:cNvSpPr>
            <a:spLocks noChangeAspect="1"/>
          </p:cNvSpPr>
          <p:nvPr/>
        </p:nvSpPr>
        <p:spPr>
          <a:xfrm flipH="1" flipV="1">
            <a:off x="3300443" y="2505398"/>
            <a:ext cx="81227" cy="81227"/>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8484587" y="4890240"/>
            <a:ext cx="1177490" cy="1200329"/>
          </a:xfrm>
          <a:prstGeom prst="rect">
            <a:avLst/>
          </a:prstGeom>
          <a:noFill/>
        </p:spPr>
        <p:txBody>
          <a:bodyPr wrap="square" lIns="91440" tIns="45720" rIns="91440" bIns="45720">
            <a:spAutoFit/>
          </a:bodyPr>
          <a:lstStyle/>
          <a:p>
            <a:pPr algn="ctr"/>
            <a:r>
              <a:rPr lang="zh-CN" altLang="en-US" sz="7200" b="1" dirty="0" smtClean="0">
                <a:ln w="9525">
                  <a:solidFill>
                    <a:prstClr val="white"/>
                  </a:solidFill>
                  <a:prstDash val="solid"/>
                </a:ln>
                <a:solidFill>
                  <a:srgbClr val="F3FBFE">
                    <a:lumMod val="75000"/>
                  </a:srgbClr>
                </a:solidFill>
                <a:effectLst>
                  <a:outerShdw blurRad="12700" dist="38100" dir="2700000" algn="tl" rotWithShape="0">
                    <a:srgbClr val="F3FBFE">
                      <a:lumMod val="60000"/>
                      <a:lumOff val="40000"/>
                    </a:srgbClr>
                  </a:outerShdw>
                </a:effectLst>
                <a:latin typeface="Huawei Sans" panose="020C0503030203020204" pitchFamily="34" charset="0"/>
                <a:sym typeface="Huawei Sans" panose="020C0503030203020204" pitchFamily="34" charset="0"/>
              </a:rPr>
              <a:t>？</a:t>
            </a:r>
            <a:endParaRPr lang="zh-CN" altLang="en-US" sz="7200" b="1" dirty="0">
              <a:ln w="9525">
                <a:solidFill>
                  <a:prstClr val="white"/>
                </a:solidFill>
                <a:prstDash val="solid"/>
              </a:ln>
              <a:solidFill>
                <a:srgbClr val="F3FBFE">
                  <a:lumMod val="75000"/>
                </a:srgbClr>
              </a:solidFill>
              <a:effectLst>
                <a:outerShdw blurRad="12700" dist="38100" dir="2700000" algn="tl" rotWithShape="0">
                  <a:srgbClr val="F3FBFE">
                    <a:lumMod val="60000"/>
                    <a:lumOff val="40000"/>
                  </a:srgbClr>
                </a:outerShdw>
              </a:effectLst>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1464280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VLAN Aggregation Configuration Commands</a:t>
            </a:r>
            <a:endParaRPr lang="en-US" dirty="0">
              <a:latin typeface="Huawei Sans" panose="020C0503030203020204" pitchFamily="34" charset="0"/>
            </a:endParaRPr>
          </a:p>
        </p:txBody>
      </p:sp>
      <p:sp>
        <p:nvSpPr>
          <p:cNvPr id="6" name="矩形 5"/>
          <p:cNvSpPr/>
          <p:nvPr/>
        </p:nvSpPr>
        <p:spPr>
          <a:xfrm>
            <a:off x="993817" y="1797459"/>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[Huawei-vlan100] </a:t>
            </a:r>
            <a:r>
              <a:rPr lang="en-US" sz="1600" b="1" dirty="0" smtClean="0">
                <a:latin typeface="Huawei Sans" panose="020C0503030203020204" pitchFamily="34" charset="0"/>
              </a:rPr>
              <a:t>aggregate-</a:t>
            </a:r>
            <a:r>
              <a:rPr lang="en-US" sz="1600" b="1" dirty="0" err="1" smtClean="0">
                <a:latin typeface="Huawei Sans" panose="020C0503030203020204" pitchFamily="34" charset="0"/>
              </a:rPr>
              <a:t>vlan</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Create a super-VLAN.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993817" y="2229606"/>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 super-VLAN cannot contain any physical interface, and VLAN 1 cannot be configured as a super-VLAN.</a:t>
            </a:r>
            <a:endParaRPr lang="en-US" altLang="zh-CN"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400"/>
              </a:lnSpc>
            </a:pPr>
            <a:r>
              <a:rPr lang="en-US" sz="1600" dirty="0" smtClean="0">
                <a:latin typeface="Huawei Sans" panose="020C0503030203020204" pitchFamily="34" charset="0"/>
              </a:rPr>
              <a:t>The VLAN ID of a super-VLAN must be different from the VLAN ID of a sub-VLAN.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993817" y="3548957"/>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[Huawei-vlan100] </a:t>
            </a:r>
            <a:r>
              <a:rPr lang="en-US" sz="1600" b="1" dirty="0" smtClean="0">
                <a:latin typeface="Huawei Sans" panose="020C0503030203020204" pitchFamily="34" charset="0"/>
              </a:rPr>
              <a:t>access-</a:t>
            </a:r>
            <a:r>
              <a:rPr lang="en-US" sz="1600" b="1" dirty="0" err="1" smtClean="0">
                <a:latin typeface="Huawei Sans" panose="020C0503030203020204" pitchFamily="34" charset="0"/>
              </a:rPr>
              <a:t>vlan</a:t>
            </a:r>
            <a:r>
              <a:rPr lang="en-US" sz="1600" dirty="0" smtClean="0">
                <a:latin typeface="Huawei Sans" panose="020C0503030203020204" pitchFamily="34" charset="0"/>
              </a:rPr>
              <a:t> { </a:t>
            </a:r>
            <a:r>
              <a:rPr lang="en-US" sz="1600" i="1" dirty="0" smtClean="0">
                <a:latin typeface="Huawei Sans" panose="020C0503030203020204" pitchFamily="34" charset="0"/>
              </a:rPr>
              <a:t>vlan-id1</a:t>
            </a:r>
            <a:r>
              <a:rPr lang="en-US" sz="1600" dirty="0" smtClean="0">
                <a:latin typeface="Huawei Sans" panose="020C0503030203020204" pitchFamily="34" charset="0"/>
              </a:rPr>
              <a:t> [ </a:t>
            </a:r>
            <a:r>
              <a:rPr lang="en-US" sz="1600" b="1" dirty="0" smtClean="0">
                <a:latin typeface="Huawei Sans" panose="020C0503030203020204" pitchFamily="34" charset="0"/>
              </a:rPr>
              <a:t>to</a:t>
            </a:r>
            <a:r>
              <a:rPr lang="en-US" sz="1600" dirty="0" smtClean="0">
                <a:latin typeface="Huawei Sans" panose="020C0503030203020204" pitchFamily="34" charset="0"/>
              </a:rPr>
              <a:t> </a:t>
            </a:r>
            <a:r>
              <a:rPr lang="en-US" sz="1600" i="1" dirty="0" smtClean="0">
                <a:latin typeface="Huawei Sans" panose="020C0503030203020204" pitchFamily="34" charset="0"/>
              </a:rPr>
              <a:t>vlan-id2</a:t>
            </a:r>
            <a:r>
              <a:rPr lang="en-US" sz="1600" dirty="0" smtClean="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4" y="3116810"/>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Add sub-VLANs to the super-VLAN.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93817" y="3981104"/>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Before adding any sub-VLANs to a super-VLAN, ensure that they are not configured with VLANIF interfaces.</a:t>
            </a:r>
            <a:endParaRPr lang="en-US" sz="1600" dirty="0">
              <a:latin typeface="Huawei Sans" panose="020C0503030203020204" pitchFamily="34" charset="0"/>
            </a:endParaRPr>
          </a:p>
        </p:txBody>
      </p:sp>
      <p:sp>
        <p:nvSpPr>
          <p:cNvPr id="17" name="矩形 16"/>
          <p:cNvSpPr/>
          <p:nvPr/>
        </p:nvSpPr>
        <p:spPr>
          <a:xfrm>
            <a:off x="993817" y="5129005"/>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[Huawei-vlanif100] </a:t>
            </a:r>
            <a:r>
              <a:rPr lang="en-US" sz="1600" b="1" dirty="0" err="1" smtClean="0">
                <a:latin typeface="Huawei Sans" panose="020C0503030203020204" pitchFamily="34" charset="0"/>
              </a:rPr>
              <a:t>arp</a:t>
            </a:r>
            <a:r>
              <a:rPr lang="en-US" sz="1600" b="1" dirty="0" smtClean="0">
                <a:latin typeface="Huawei Sans" panose="020C0503030203020204" pitchFamily="34" charset="0"/>
              </a:rPr>
              <a:t>-proxy inter-sub-</a:t>
            </a:r>
            <a:r>
              <a:rPr lang="en-US" sz="1600" b="1" dirty="0" err="1" smtClean="0">
                <a:latin typeface="Huawei Sans" panose="020C0503030203020204" pitchFamily="34" charset="0"/>
              </a:rPr>
              <a:t>vlan</a:t>
            </a:r>
            <a:r>
              <a:rPr lang="en-US" sz="1600" b="1" dirty="0" smtClean="0">
                <a:latin typeface="Huawei Sans" panose="020C0503030203020204" pitchFamily="34" charset="0"/>
              </a:rPr>
              <a:t>-proxy enable</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84" y="4696858"/>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(Optional) Enable proxy ARP on the VLANIF interface corresponding to a super-VLAN.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993817" y="5561150"/>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Enable proxy ARP between sub-VLANs.</a:t>
            </a:r>
            <a:endParaRPr lang="en-US" sz="1600" dirty="0">
              <a:latin typeface="Huawei Sans" panose="020C0503030203020204" pitchFamily="34" charset="0"/>
            </a:endParaRPr>
          </a:p>
        </p:txBody>
      </p:sp>
    </p:spTree>
    <p:extLst>
      <p:ext uri="{BB962C8B-B14F-4D97-AF65-F5344CB8AC3E}">
        <p14:creationId xmlns:p14="http://schemas.microsoft.com/office/powerpoint/2010/main" val="11370157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48"/>
          <p:cNvSpPr/>
          <p:nvPr/>
        </p:nvSpPr>
        <p:spPr>
          <a:xfrm>
            <a:off x="3717546" y="1351336"/>
            <a:ext cx="1640249" cy="801313"/>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762000" y="2298239"/>
            <a:ext cx="2192275" cy="66247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3" name="组合 62"/>
          <p:cNvGrpSpPr/>
          <p:nvPr/>
        </p:nvGrpSpPr>
        <p:grpSpPr>
          <a:xfrm>
            <a:off x="1235077" y="4980803"/>
            <a:ext cx="1617404" cy="694085"/>
            <a:chOff x="1338870" y="5294974"/>
            <a:chExt cx="1617404" cy="694085"/>
          </a:xfrm>
        </p:grpSpPr>
        <p:sp>
          <p:nvSpPr>
            <p:cNvPr id="51" name="圆角矩形 50"/>
            <p:cNvSpPr/>
            <p:nvPr/>
          </p:nvSpPr>
          <p:spPr>
            <a:xfrm>
              <a:off x="1338870" y="5294974"/>
              <a:ext cx="1617404" cy="694085"/>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1387935" y="5326665"/>
              <a:ext cx="1568058" cy="646331"/>
            </a:xfrm>
            <a:prstGeom prst="rect">
              <a:avLst/>
            </a:prstGeom>
            <a:noFill/>
          </p:spPr>
          <p:txBody>
            <a:bodyPr wrap="none" rtlCol="0">
              <a:spAutoFit/>
            </a:bodyPr>
            <a:lstStyle/>
            <a:p>
              <a:pPr fontAlgn="ctr"/>
              <a:r>
                <a:rPr lang="en-US" sz="1200" b="1" dirty="0" smtClean="0">
                  <a:latin typeface="Huawei Sans" panose="020C0503030203020204" pitchFamily="34" charset="0"/>
                </a:rPr>
                <a:t>Sub-VLAN 10</a:t>
              </a:r>
            </a:p>
            <a:p>
              <a:pPr fontAlgn="ctr"/>
              <a:r>
                <a:rPr lang="en-US" sz="1200" dirty="0" smtClean="0">
                  <a:latin typeface="Huawei Sans" panose="020C0503030203020204" pitchFamily="34" charset="0"/>
                </a:rPr>
                <a:t>PC1: 192.168.1.1/24</a:t>
              </a:r>
            </a:p>
            <a:p>
              <a:pPr fontAlgn="ctr"/>
              <a:r>
                <a:rPr lang="en-US" sz="1200" dirty="0" smtClean="0">
                  <a:latin typeface="Huawei Sans" panose="020C0503030203020204" pitchFamily="34" charset="0"/>
                </a:rPr>
                <a:t>GW:192.168.1.254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64" name="组合 63"/>
          <p:cNvGrpSpPr/>
          <p:nvPr/>
        </p:nvGrpSpPr>
        <p:grpSpPr>
          <a:xfrm>
            <a:off x="3853163" y="4974108"/>
            <a:ext cx="1750706" cy="700786"/>
            <a:chOff x="3812917" y="5299620"/>
            <a:chExt cx="1750706" cy="738664"/>
          </a:xfrm>
        </p:grpSpPr>
        <p:sp>
          <p:nvSpPr>
            <p:cNvPr id="52" name="圆角矩形 51"/>
            <p:cNvSpPr/>
            <p:nvPr/>
          </p:nvSpPr>
          <p:spPr>
            <a:xfrm>
              <a:off x="3812917" y="5299620"/>
              <a:ext cx="1741182" cy="73866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a:off x="3822441" y="5329240"/>
              <a:ext cx="1741182" cy="681266"/>
            </a:xfrm>
            <a:prstGeom prst="rect">
              <a:avLst/>
            </a:prstGeom>
            <a:noFill/>
          </p:spPr>
          <p:txBody>
            <a:bodyPr wrap="none" rtlCol="0">
              <a:spAutoFit/>
            </a:bodyPr>
            <a:lstStyle/>
            <a:p>
              <a:pPr fontAlgn="ctr"/>
              <a:r>
                <a:rPr lang="en-US" sz="1200" b="1" dirty="0" smtClean="0">
                  <a:latin typeface="Huawei Sans" panose="020C0503030203020204" pitchFamily="34" charset="0"/>
                </a:rPr>
                <a:t>Sub-VLAN 20</a:t>
              </a:r>
            </a:p>
            <a:p>
              <a:pPr fontAlgn="ctr"/>
              <a:r>
                <a:rPr lang="en-US" sz="1200" dirty="0" smtClean="0">
                  <a:latin typeface="Huawei Sans" panose="020C0503030203020204" pitchFamily="34" charset="0"/>
                </a:rPr>
                <a:t>PC2: 192.168.1.100/24</a:t>
              </a:r>
            </a:p>
            <a:p>
              <a:pPr fontAlgn="ctr"/>
              <a:r>
                <a:rPr lang="en-US" sz="1200" dirty="0" smtClean="0">
                  <a:latin typeface="Huawei Sans" panose="020C0503030203020204" pitchFamily="34" charset="0"/>
                </a:rPr>
                <a:t>GW:192.168.1.254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 name="标题 3"/>
          <p:cNvSpPr>
            <a:spLocks noGrp="1"/>
          </p:cNvSpPr>
          <p:nvPr>
            <p:ph type="title"/>
          </p:nvPr>
        </p:nvSpPr>
        <p:spPr>
          <a:xfrm>
            <a:off x="1594177" y="410400"/>
            <a:ext cx="10473998" cy="640800"/>
          </a:xfrm>
        </p:spPr>
        <p:txBody>
          <a:bodyPr/>
          <a:lstStyle/>
          <a:p>
            <a:pPr fontAlgn="ctr"/>
            <a:r>
              <a:rPr lang="en-US" dirty="0" smtClean="0">
                <a:latin typeface="Huawei Sans" panose="020C0503030203020204" pitchFamily="34" charset="0"/>
              </a:rPr>
              <a:t>Example for Configuring VLAN Aggregation (1)</a:t>
            </a:r>
            <a:endParaRPr lang="en-US" altLang="zh-CN" dirty="0">
              <a:latin typeface="Huawei Sans" panose="020C0503030203020204" pitchFamily="34" charset="0"/>
              <a:sym typeface="Huawei Sans" panose="020C0503030203020204" pitchFamily="34" charset="0"/>
            </a:endParaRPr>
          </a:p>
        </p:txBody>
      </p:sp>
      <p:grpSp>
        <p:nvGrpSpPr>
          <p:cNvPr id="24" name="组合 23"/>
          <p:cNvGrpSpPr/>
          <p:nvPr/>
        </p:nvGrpSpPr>
        <p:grpSpPr>
          <a:xfrm>
            <a:off x="1781582" y="2004637"/>
            <a:ext cx="3113824" cy="2909974"/>
            <a:chOff x="1594177" y="1942367"/>
            <a:chExt cx="3113824" cy="2909974"/>
          </a:xfrm>
        </p:grpSpPr>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7749" y="2522832"/>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94177" y="3716338"/>
              <a:ext cx="540000" cy="442800"/>
            </a:xfrm>
            <a:prstGeom prst="rect">
              <a:avLst/>
            </a:prstGeom>
          </p:spPr>
        </p:pic>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66237" y="3716338"/>
              <a:ext cx="540000" cy="442800"/>
            </a:xfrm>
            <a:prstGeom prst="rect">
              <a:avLst/>
            </a:prstGeom>
          </p:spPr>
        </p:pic>
        <p:pic>
          <p:nvPicPr>
            <p:cNvPr id="7" name="图片 6" descr="PC.png"/>
            <p:cNvPicPr>
              <a:picLocks noChangeAspect="1"/>
            </p:cNvPicPr>
            <p:nvPr/>
          </p:nvPicPr>
          <p:blipFill>
            <a:blip r:embed="rId5" cstate="print"/>
            <a:stretch>
              <a:fillRect/>
            </a:stretch>
          </p:blipFill>
          <p:spPr>
            <a:xfrm>
              <a:off x="1595114" y="4438341"/>
              <a:ext cx="539063" cy="414000"/>
            </a:xfrm>
            <a:prstGeom prst="rect">
              <a:avLst/>
            </a:prstGeom>
          </p:spPr>
        </p:pic>
        <p:pic>
          <p:nvPicPr>
            <p:cNvPr id="8" name="图片 7" descr="PC.png"/>
            <p:cNvPicPr>
              <a:picLocks noChangeAspect="1"/>
            </p:cNvPicPr>
            <p:nvPr/>
          </p:nvPicPr>
          <p:blipFill>
            <a:blip r:embed="rId5" cstate="print"/>
            <a:stretch>
              <a:fillRect/>
            </a:stretch>
          </p:blipFill>
          <p:spPr>
            <a:xfrm>
              <a:off x="4168938" y="4438341"/>
              <a:ext cx="539063" cy="414000"/>
            </a:xfrm>
            <a:prstGeom prst="rect">
              <a:avLst/>
            </a:prstGeom>
          </p:spPr>
        </p:pic>
        <p:cxnSp>
          <p:nvCxnSpPr>
            <p:cNvPr id="10" name="直接连接符 9"/>
            <p:cNvCxnSpPr>
              <a:stCxn id="5" idx="0"/>
              <a:endCxn id="3" idx="2"/>
            </p:cNvCxnSpPr>
            <p:nvPr/>
          </p:nvCxnSpPr>
          <p:spPr>
            <a:xfrm flipV="1">
              <a:off x="1864177" y="2965632"/>
              <a:ext cx="1263572" cy="7507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 idx="0"/>
              <a:endCxn id="42" idx="2"/>
            </p:cNvCxnSpPr>
            <p:nvPr/>
          </p:nvCxnSpPr>
          <p:spPr>
            <a:xfrm flipH="1" flipV="1">
              <a:off x="3127281" y="1942367"/>
              <a:ext cx="468" cy="58046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2"/>
              <a:endCxn id="6" idx="0"/>
            </p:cNvCxnSpPr>
            <p:nvPr/>
          </p:nvCxnSpPr>
          <p:spPr>
            <a:xfrm>
              <a:off x="3127749" y="2965632"/>
              <a:ext cx="1308488" cy="7507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 idx="0"/>
              <a:endCxn id="5" idx="2"/>
            </p:cNvCxnSpPr>
            <p:nvPr/>
          </p:nvCxnSpPr>
          <p:spPr>
            <a:xfrm flipH="1" flipV="1">
              <a:off x="1864177" y="4159138"/>
              <a:ext cx="469" cy="27920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8" idx="0"/>
              <a:endCxn id="6" idx="2"/>
            </p:cNvCxnSpPr>
            <p:nvPr/>
          </p:nvCxnSpPr>
          <p:spPr>
            <a:xfrm flipH="1" flipV="1">
              <a:off x="4436237" y="4159138"/>
              <a:ext cx="2233" cy="27920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1448515" y="3463867"/>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4452337" y="3498494"/>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2255128" y="2965632"/>
            <a:ext cx="856479" cy="307777"/>
          </a:xfrm>
          <a:prstGeom prst="rect">
            <a:avLst/>
          </a:prstGeom>
          <a:noFill/>
        </p:spPr>
        <p:txBody>
          <a:bodyPr wrap="squar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3543640" y="2961853"/>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3244237" y="2318484"/>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3525017" y="2602970"/>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2276681" y="3839770"/>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4878094" y="3815342"/>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044686" y="1561837"/>
            <a:ext cx="540000" cy="442800"/>
          </a:xfrm>
          <a:prstGeom prst="rect">
            <a:avLst/>
          </a:prstGeom>
        </p:spPr>
      </p:pic>
      <p:sp>
        <p:nvSpPr>
          <p:cNvPr id="44" name="文本框 43"/>
          <p:cNvSpPr txBox="1"/>
          <p:nvPr/>
        </p:nvSpPr>
        <p:spPr>
          <a:xfrm>
            <a:off x="3725246" y="1342620"/>
            <a:ext cx="1670650" cy="830997"/>
          </a:xfrm>
          <a:prstGeom prst="rect">
            <a:avLst/>
          </a:prstGeom>
          <a:noFill/>
          <a:ln>
            <a:noFill/>
            <a:prstDash val="sysDash"/>
          </a:ln>
        </p:spPr>
        <p:txBody>
          <a:bodyPr wrap="square" rtlCol="0">
            <a:spAutoFit/>
          </a:bodyPr>
          <a:lstStyle/>
          <a:p>
            <a:pPr fontAlgn="ctr"/>
            <a:r>
              <a:rPr lang="en-US" sz="1200" dirty="0" smtClean="0">
                <a:latin typeface="Huawei Sans" panose="020C0503030203020204" pitchFamily="34" charset="0"/>
              </a:rPr>
              <a:t>Server (</a:t>
            </a:r>
            <a:r>
              <a:rPr lang="en-US" sz="1200" b="1" dirty="0" smtClean="0">
                <a:latin typeface="Huawei Sans" panose="020C0503030203020204" pitchFamily="34" charset="0"/>
              </a:rPr>
              <a:t>VLAN 200</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IP: 192.168.200.1/24</a:t>
            </a:r>
          </a:p>
          <a:p>
            <a:pPr fontAlgn="ctr"/>
            <a:r>
              <a:rPr lang="en-US" sz="1200" dirty="0" smtClean="0">
                <a:latin typeface="Huawei Sans" panose="020C0503030203020204" pitchFamily="34" charset="0"/>
              </a:rPr>
              <a:t>Gateway: 192.168.200.254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文本框 44"/>
          <p:cNvSpPr txBox="1"/>
          <p:nvPr/>
        </p:nvSpPr>
        <p:spPr>
          <a:xfrm>
            <a:off x="764350" y="2313222"/>
            <a:ext cx="2239716" cy="646331"/>
          </a:xfrm>
          <a:prstGeom prst="rect">
            <a:avLst/>
          </a:prstGeom>
          <a:noFill/>
        </p:spPr>
        <p:txBody>
          <a:bodyPr wrap="none" rtlCol="0">
            <a:spAutoFit/>
          </a:bodyPr>
          <a:lstStyle/>
          <a:p>
            <a:pPr fontAlgn="ctr"/>
            <a:r>
              <a:rPr lang="en-US" sz="1200" dirty="0" smtClean="0">
                <a:latin typeface="Huawei Sans" panose="020C0503030203020204" pitchFamily="34" charset="0"/>
              </a:rPr>
              <a:t>Super-VLAN 100</a:t>
            </a:r>
          </a:p>
          <a:p>
            <a:pPr fontAlgn="ctr"/>
            <a:r>
              <a:rPr lang="en-US" sz="1200" dirty="0" smtClean="0">
                <a:latin typeface="Huawei Sans" panose="020C0503030203020204" pitchFamily="34" charset="0"/>
              </a:rPr>
              <a:t>VLANIF 100: 192.168.1.254</a:t>
            </a:r>
          </a:p>
          <a:p>
            <a:pPr fontAlgn="ctr"/>
            <a:r>
              <a:rPr lang="en-US" sz="1200" dirty="0" smtClean="0">
                <a:latin typeface="Huawei Sans" panose="020C0503030203020204" pitchFamily="34" charset="0"/>
              </a:rPr>
              <a:t>VLANIF 200: 192.168.200.254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6096000" y="1581781"/>
            <a:ext cx="5649913" cy="4708981"/>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solidFill>
                  <a:srgbClr val="EC7061"/>
                </a:solidFill>
                <a:latin typeface="Huawei Sans" panose="020C0503030203020204" pitchFamily="34" charset="0"/>
              </a:rPr>
              <a:t>[SW1] </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batch 10 20	# Create sub-VLANs.</a:t>
            </a:r>
            <a:endParaRPr lang="en-US" altLang="zh-CN" sz="1200" dirty="0" smtClean="0">
              <a:solidFill>
                <a:srgbClr val="EC7061"/>
              </a:solidFill>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[SW1] interface GigabitEthernet0/0/1</a:t>
            </a:r>
          </a:p>
          <a:p>
            <a:pPr fontAlgn="ctr"/>
            <a:r>
              <a:rPr lang="en-US" sz="1200" dirty="0" smtClean="0">
                <a:latin typeface="Huawei Sans" panose="020C0503030203020204" pitchFamily="34" charset="0"/>
              </a:rPr>
              <a:t>[SW1-GigabitEthernet0/0/1] port link-type trunk</a:t>
            </a:r>
          </a:p>
          <a:p>
            <a:pPr fontAlgn="ctr"/>
            <a:r>
              <a:rPr lang="en-US" sz="1200" dirty="0" smtClean="0">
                <a:latin typeface="Huawei Sans" panose="020C0503030203020204" pitchFamily="34" charset="0"/>
              </a:rPr>
              <a:t>[SW1-GigabitEthernet0/0/1] port trunk allow-pass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[SW1] interface GigabitEthernet0/0/2</a:t>
            </a:r>
          </a:p>
          <a:p>
            <a:pPr fontAlgn="ctr"/>
            <a:r>
              <a:rPr lang="en-US" sz="1200" dirty="0" smtClean="0">
                <a:latin typeface="Huawei Sans" panose="020C0503030203020204" pitchFamily="34" charset="0"/>
              </a:rPr>
              <a:t>[SW1-GigabitEthernet0/0/2] port link-type trunk</a:t>
            </a:r>
          </a:p>
          <a:p>
            <a:pPr fontAlgn="ctr"/>
            <a:r>
              <a:rPr lang="en-US" sz="1200" dirty="0" smtClean="0">
                <a:latin typeface="Huawei Sans" panose="020C0503030203020204" pitchFamily="34" charset="0"/>
              </a:rPr>
              <a:t>[SW1-GigabitEthernet0/0/2] port trunk allow-pass </a:t>
            </a:r>
            <a:r>
              <a:rPr lang="en-US" sz="1200" dirty="0" err="1" smtClean="0">
                <a:latin typeface="Huawei Sans" panose="020C0503030203020204" pitchFamily="34" charset="0"/>
              </a:rPr>
              <a:t>vlan</a:t>
            </a:r>
            <a:r>
              <a:rPr lang="en-US" sz="1200" dirty="0" smtClean="0">
                <a:latin typeface="Huawei Sans" panose="020C0503030203020204" pitchFamily="34" charset="0"/>
              </a:rPr>
              <a:t> 20</a:t>
            </a:r>
          </a:p>
          <a:p>
            <a:pPr fontAlgn="ctr"/>
            <a:r>
              <a:rPr lang="en-US" sz="1200" dirty="0" smtClean="0">
                <a:solidFill>
                  <a:srgbClr val="EC7061"/>
                </a:solidFill>
                <a:latin typeface="Huawei Sans" panose="020C0503030203020204" pitchFamily="34" charset="0"/>
              </a:rPr>
              <a:t>[SW1] </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100	# Create a super-VLAN.</a:t>
            </a:r>
          </a:p>
          <a:p>
            <a:pPr fontAlgn="ctr"/>
            <a:r>
              <a:rPr lang="en-US" sz="1200" dirty="0" smtClean="0">
                <a:solidFill>
                  <a:srgbClr val="EC7061"/>
                </a:solidFill>
                <a:latin typeface="Huawei Sans" panose="020C0503030203020204" pitchFamily="34" charset="0"/>
              </a:rPr>
              <a:t>[SW1-vlan100] aggregate-</a:t>
            </a:r>
            <a:r>
              <a:rPr lang="en-US" sz="1200" dirty="0" err="1" smtClean="0">
                <a:solidFill>
                  <a:srgbClr val="EC7061"/>
                </a:solidFill>
                <a:latin typeface="Huawei Sans" panose="020C0503030203020204" pitchFamily="34" charset="0"/>
              </a:rPr>
              <a:t>vlan</a:t>
            </a:r>
            <a:endParaRPr lang="en-US" sz="1200" dirty="0" smtClean="0">
              <a:solidFill>
                <a:srgbClr val="EC7061"/>
              </a:solidFill>
              <a:latin typeface="Huawei Sans" panose="020C0503030203020204" pitchFamily="34" charset="0"/>
            </a:endParaRPr>
          </a:p>
          <a:p>
            <a:pPr fontAlgn="ctr"/>
            <a:r>
              <a:rPr lang="en-US" sz="1200" dirty="0" smtClean="0">
                <a:solidFill>
                  <a:srgbClr val="EC7061"/>
                </a:solidFill>
                <a:latin typeface="Huawei Sans" panose="020C0503030203020204" pitchFamily="34" charset="0"/>
              </a:rPr>
              <a:t>[SW1-vlan100] access-</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10 20   #Configure VLAN 10 and VLAN 20 as sub-VLANs of VLAN 100.</a:t>
            </a:r>
          </a:p>
          <a:p>
            <a:pPr fontAlgn="ctr"/>
            <a:r>
              <a:rPr lang="en-US" sz="1200" dirty="0" smtClean="0">
                <a:latin typeface="Huawei Sans" panose="020C0503030203020204" pitchFamily="34" charset="0"/>
              </a:rPr>
              <a:t>[SW1] interface </a:t>
            </a:r>
            <a:r>
              <a:rPr lang="en-US" sz="1200" dirty="0" err="1" smtClean="0">
                <a:latin typeface="Huawei Sans" panose="020C0503030203020204" pitchFamily="34" charset="0"/>
              </a:rPr>
              <a:t>vlanif</a:t>
            </a:r>
            <a:r>
              <a:rPr lang="en-US" sz="1200" dirty="0" smtClean="0">
                <a:latin typeface="Huawei Sans" panose="020C0503030203020204" pitchFamily="34" charset="0"/>
              </a:rPr>
              <a:t> 100</a:t>
            </a:r>
          </a:p>
          <a:p>
            <a:pPr fontAlgn="ctr"/>
            <a:r>
              <a:rPr lang="en-US" sz="1200" dirty="0" smtClean="0">
                <a:latin typeface="Huawei Sans" panose="020C0503030203020204" pitchFamily="34" charset="0"/>
              </a:rPr>
              <a:t>[SW1-vlanif100] </a:t>
            </a:r>
            <a:r>
              <a:rPr lang="en-US" sz="1200" dirty="0" err="1" smtClean="0">
                <a:latin typeface="Huawei Sans" panose="020C0503030203020204" pitchFamily="34" charset="0"/>
              </a:rPr>
              <a:t>ip</a:t>
            </a:r>
            <a:r>
              <a:rPr lang="en-US" sz="1200" dirty="0" smtClean="0">
                <a:latin typeface="Huawei Sans" panose="020C0503030203020204" pitchFamily="34" charset="0"/>
              </a:rPr>
              <a:t> address 192.168.1.254 24</a:t>
            </a:r>
          </a:p>
          <a:p>
            <a:pPr fontAlgn="ctr"/>
            <a:r>
              <a:rPr lang="en-US" sz="1200" dirty="0" smtClean="0">
                <a:solidFill>
                  <a:srgbClr val="EC7061"/>
                </a:solidFill>
                <a:latin typeface="Huawei Sans" panose="020C0503030203020204" pitchFamily="34" charset="0"/>
              </a:rPr>
              <a:t>[SW1-vlanif100] </a:t>
            </a:r>
            <a:r>
              <a:rPr lang="en-US" sz="1200" dirty="0" err="1" smtClean="0">
                <a:solidFill>
                  <a:srgbClr val="EC7061"/>
                </a:solidFill>
                <a:latin typeface="Huawei Sans" panose="020C0503030203020204" pitchFamily="34" charset="0"/>
              </a:rPr>
              <a:t>arp</a:t>
            </a:r>
            <a:r>
              <a:rPr lang="en-US" sz="1200" dirty="0" smtClean="0">
                <a:solidFill>
                  <a:srgbClr val="EC7061"/>
                </a:solidFill>
                <a:latin typeface="Huawei Sans" panose="020C0503030203020204" pitchFamily="34" charset="0"/>
              </a:rPr>
              <a:t>-proxy inter-sub-</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-proxy enable</a:t>
            </a:r>
          </a:p>
          <a:p>
            <a:pPr fontAlgn="ctr"/>
            <a:r>
              <a:rPr lang="en-US" sz="1200" dirty="0" smtClean="0">
                <a:solidFill>
                  <a:srgbClr val="EC7061"/>
                </a:solidFill>
                <a:latin typeface="Huawei Sans" panose="020C0503030203020204" pitchFamily="34" charset="0"/>
              </a:rPr>
              <a:t># Enable proxy ARP between sub-VLANs.</a:t>
            </a:r>
            <a:endParaRPr lang="en-US" sz="1200" dirty="0">
              <a:solidFill>
                <a:srgbClr val="EC7061"/>
              </a:solidFill>
              <a:latin typeface="Huawei Sans" panose="020C0503030203020204" pitchFamily="34" charset="0"/>
            </a:endParaRPr>
          </a:p>
        </p:txBody>
      </p:sp>
      <p:sp>
        <p:nvSpPr>
          <p:cNvPr id="60" name="文本框 59"/>
          <p:cNvSpPr txBox="1"/>
          <p:nvPr/>
        </p:nvSpPr>
        <p:spPr>
          <a:xfrm>
            <a:off x="6046023" y="1218230"/>
            <a:ext cx="2082621" cy="338554"/>
          </a:xfrm>
          <a:prstGeom prst="rect">
            <a:avLst/>
          </a:prstGeom>
          <a:noFill/>
        </p:spPr>
        <p:txBody>
          <a:bodyPr wrap="none" rtlCol="0">
            <a:spAutoFit/>
          </a:bodyPr>
          <a:lstStyle/>
          <a:p>
            <a:pPr fontAlgn="ctr"/>
            <a:r>
              <a:rPr lang="en-US" sz="1600" b="1" dirty="0" smtClean="0">
                <a:latin typeface="Huawei Sans" panose="020C0503030203020204" pitchFamily="34" charset="0"/>
              </a:rPr>
              <a:t>SW1 configuration: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474508" y="5795261"/>
            <a:ext cx="5621492" cy="584775"/>
          </a:xfrm>
          <a:prstGeom prst="rect">
            <a:avLst/>
          </a:prstGeom>
          <a:noFill/>
        </p:spPr>
        <p:txBody>
          <a:bodyPr wrap="square" rtlCol="0">
            <a:spAutoFit/>
          </a:bodyPr>
          <a:lstStyle/>
          <a:p>
            <a:pPr fontAlgn="ctr"/>
            <a:r>
              <a:rPr lang="en-US" sz="1600" dirty="0" smtClean="0">
                <a:latin typeface="Huawei Sans" panose="020C0503030203020204" pitchFamily="34" charset="0"/>
              </a:rPr>
              <a:t>VLAN aggregation is configured on SW1, as shown in the figure.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271452" y="4184866"/>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3857905" y="4184866"/>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905911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10435898" cy="640800"/>
          </a:xfrm>
        </p:spPr>
        <p:txBody>
          <a:bodyPr/>
          <a:lstStyle/>
          <a:p>
            <a:pPr fontAlgn="ctr"/>
            <a:r>
              <a:rPr lang="en-US" dirty="0" smtClean="0">
                <a:latin typeface="Huawei Sans" panose="020C0503030203020204" pitchFamily="34" charset="0"/>
              </a:rPr>
              <a:t>Example for Configuring VLAN Aggregation (2)</a:t>
            </a:r>
            <a:endParaRPr lang="en-US" altLang="zh-CN" dirty="0">
              <a:latin typeface="Huawei Sans" panose="020C0503030203020204" pitchFamily="34" charset="0"/>
              <a:sym typeface="Huawei Sans" panose="020C0503030203020204" pitchFamily="34" charset="0"/>
            </a:endParaRPr>
          </a:p>
        </p:txBody>
      </p:sp>
      <p:sp>
        <p:nvSpPr>
          <p:cNvPr id="54" name="文本框 53"/>
          <p:cNvSpPr txBox="1"/>
          <p:nvPr/>
        </p:nvSpPr>
        <p:spPr>
          <a:xfrm>
            <a:off x="6095999" y="1581781"/>
            <a:ext cx="5649913" cy="1938992"/>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latin typeface="Huawei Sans" panose="020C0503030203020204" pitchFamily="34" charset="0"/>
              </a:rPr>
              <a:t>[SW1] </a:t>
            </a:r>
            <a:r>
              <a:rPr lang="en-US" sz="1200" dirty="0" err="1" smtClean="0">
                <a:latin typeface="Huawei Sans" panose="020C0503030203020204" pitchFamily="34" charset="0"/>
              </a:rPr>
              <a:t>vlan</a:t>
            </a:r>
            <a:r>
              <a:rPr lang="en-US" sz="1200" dirty="0" smtClean="0">
                <a:latin typeface="Huawei Sans" panose="020C0503030203020204" pitchFamily="34" charset="0"/>
              </a:rPr>
              <a:t> 200</a:t>
            </a:r>
          </a:p>
          <a:p>
            <a:pPr fontAlgn="ctr"/>
            <a:r>
              <a:rPr lang="en-US" sz="1200" dirty="0" smtClean="0">
                <a:latin typeface="Huawei Sans" panose="020C0503030203020204" pitchFamily="34" charset="0"/>
              </a:rPr>
              <a:t>[SW1] interface GigabitEthernet0/0/3</a:t>
            </a:r>
          </a:p>
          <a:p>
            <a:pPr fontAlgn="ctr"/>
            <a:r>
              <a:rPr lang="en-US" sz="1200" dirty="0" smtClean="0">
                <a:latin typeface="Huawei Sans" panose="020C0503030203020204" pitchFamily="34" charset="0"/>
              </a:rPr>
              <a:t>[SW1-GigabitEthernet0/0/3] port link-type access</a:t>
            </a:r>
          </a:p>
          <a:p>
            <a:pPr fontAlgn="ctr"/>
            <a:r>
              <a:rPr lang="en-US" sz="1200" dirty="0" smtClean="0">
                <a:latin typeface="Huawei Sans" panose="020C0503030203020204" pitchFamily="34" charset="0"/>
              </a:rPr>
              <a:t>[SW1-GigabitEthernet0/0/3] port default </a:t>
            </a:r>
            <a:r>
              <a:rPr lang="en-US" sz="1200" dirty="0" err="1" smtClean="0">
                <a:latin typeface="Huawei Sans" panose="020C0503030203020204" pitchFamily="34" charset="0"/>
              </a:rPr>
              <a:t>vlan</a:t>
            </a:r>
            <a:r>
              <a:rPr lang="en-US" sz="1200" dirty="0" smtClean="0">
                <a:latin typeface="Huawei Sans" panose="020C0503030203020204" pitchFamily="34" charset="0"/>
              </a:rPr>
              <a:t> 200</a:t>
            </a:r>
          </a:p>
          <a:p>
            <a:pPr fontAlgn="ctr"/>
            <a:r>
              <a:rPr lang="en-US" sz="1200" dirty="0" smtClean="0">
                <a:solidFill>
                  <a:srgbClr val="EC7061"/>
                </a:solidFill>
                <a:latin typeface="Huawei Sans" panose="020C0503030203020204" pitchFamily="34" charset="0"/>
              </a:rPr>
              <a:t>[SW1] interface </a:t>
            </a:r>
            <a:r>
              <a:rPr lang="en-US" sz="1200" dirty="0" err="1" smtClean="0">
                <a:solidFill>
                  <a:srgbClr val="EC7061"/>
                </a:solidFill>
                <a:latin typeface="Huawei Sans" panose="020C0503030203020204" pitchFamily="34" charset="0"/>
              </a:rPr>
              <a:t>vlanif</a:t>
            </a:r>
            <a:r>
              <a:rPr lang="en-US" sz="1200" dirty="0" smtClean="0">
                <a:solidFill>
                  <a:srgbClr val="EC7061"/>
                </a:solidFill>
                <a:latin typeface="Huawei Sans" panose="020C0503030203020204" pitchFamily="34" charset="0"/>
              </a:rPr>
              <a:t> 200</a:t>
            </a:r>
          </a:p>
          <a:p>
            <a:pPr fontAlgn="ctr"/>
            <a:r>
              <a:rPr lang="en-US" sz="1200" dirty="0" smtClean="0">
                <a:solidFill>
                  <a:srgbClr val="EC7061"/>
                </a:solidFill>
                <a:latin typeface="Huawei Sans" panose="020C0503030203020204" pitchFamily="34" charset="0"/>
              </a:rPr>
              <a:t>[SW1-VLANIF200] </a:t>
            </a:r>
            <a:r>
              <a:rPr lang="en-US" sz="1200" dirty="0" err="1" smtClean="0">
                <a:solidFill>
                  <a:srgbClr val="EC7061"/>
                </a:solidFill>
                <a:latin typeface="Huawei Sans" panose="020C0503030203020204" pitchFamily="34" charset="0"/>
              </a:rPr>
              <a:t>ip</a:t>
            </a:r>
            <a:r>
              <a:rPr lang="en-US" sz="1200" dirty="0" smtClean="0">
                <a:solidFill>
                  <a:srgbClr val="EC7061"/>
                </a:solidFill>
                <a:latin typeface="Huawei Sans" panose="020C0503030203020204" pitchFamily="34" charset="0"/>
              </a:rPr>
              <a:t> address 192.168.200.254 24</a:t>
            </a:r>
            <a:endParaRPr lang="en-US" altLang="zh-CN" sz="1200" dirty="0">
              <a:solidFill>
                <a:srgbClr val="EC7061"/>
              </a:solidFill>
              <a:latin typeface="Huawei Sans" panose="020C0503030203020204" pitchFamily="34" charset="0"/>
              <a:sym typeface="Huawei Sans" panose="020C0503030203020204" pitchFamily="34" charset="0"/>
            </a:endParaRPr>
          </a:p>
        </p:txBody>
      </p:sp>
      <p:sp>
        <p:nvSpPr>
          <p:cNvPr id="60" name="文本框 59"/>
          <p:cNvSpPr txBox="1"/>
          <p:nvPr/>
        </p:nvSpPr>
        <p:spPr>
          <a:xfrm>
            <a:off x="6094341" y="1249034"/>
            <a:ext cx="2082621" cy="338554"/>
          </a:xfrm>
          <a:prstGeom prst="rect">
            <a:avLst/>
          </a:prstGeom>
          <a:noFill/>
        </p:spPr>
        <p:txBody>
          <a:bodyPr wrap="none" rtlCol="0">
            <a:spAutoFit/>
          </a:bodyPr>
          <a:lstStyle/>
          <a:p>
            <a:pPr fontAlgn="ctr"/>
            <a:r>
              <a:rPr lang="en-US" sz="1600" b="1" dirty="0" smtClean="0">
                <a:latin typeface="Huawei Sans" panose="020C0503030203020204" pitchFamily="34" charset="0"/>
              </a:rPr>
              <a:t>SW1 configuration: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6094341" y="3491620"/>
            <a:ext cx="2082621" cy="338554"/>
          </a:xfrm>
          <a:prstGeom prst="rect">
            <a:avLst/>
          </a:prstGeom>
          <a:noFill/>
        </p:spPr>
        <p:txBody>
          <a:bodyPr wrap="none" rtlCol="0">
            <a:spAutoFit/>
          </a:bodyPr>
          <a:lstStyle/>
          <a:p>
            <a:pPr fontAlgn="ctr"/>
            <a:r>
              <a:rPr lang="en-US" sz="1600" b="1" dirty="0" smtClean="0">
                <a:latin typeface="Huawei Sans" panose="020C0503030203020204" pitchFamily="34" charset="0"/>
              </a:rPr>
              <a:t>SW2 configuration:</a:t>
            </a:r>
            <a:endParaRPr lang="en-US" altLang="zh-CN"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6096000" y="3828358"/>
            <a:ext cx="5649913" cy="2246769"/>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latin typeface="Huawei Sans" panose="020C0503030203020204" pitchFamily="34" charset="0"/>
              </a:rPr>
              <a:t>[SW2]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[SW2] interface GigabitEthernet0/0/2</a:t>
            </a:r>
          </a:p>
          <a:p>
            <a:pPr fontAlgn="ctr"/>
            <a:r>
              <a:rPr lang="en-US" sz="1200" dirty="0" smtClean="0">
                <a:latin typeface="Huawei Sans" panose="020C0503030203020204" pitchFamily="34" charset="0"/>
              </a:rPr>
              <a:t>[SW2-GigabitEthernet0/0/2] port link-type access</a:t>
            </a:r>
          </a:p>
          <a:p>
            <a:pPr fontAlgn="ctr"/>
            <a:r>
              <a:rPr lang="en-US" sz="1200" dirty="0" smtClean="0">
                <a:latin typeface="Huawei Sans" panose="020C0503030203020204" pitchFamily="34" charset="0"/>
              </a:rPr>
              <a:t>[SW2-GigabitEthernet0/0/2] port default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latin typeface="Huawei Sans" panose="020C0503030203020204" pitchFamily="34" charset="0"/>
              </a:rPr>
              <a:t>[SW2] interface GigabitEthernet0/0/1</a:t>
            </a:r>
          </a:p>
          <a:p>
            <a:pPr fontAlgn="ctr"/>
            <a:r>
              <a:rPr lang="en-US" sz="1200" dirty="0" smtClean="0">
                <a:latin typeface="Huawei Sans" panose="020C0503030203020204" pitchFamily="34" charset="0"/>
              </a:rPr>
              <a:t>[SW2-GigabitEthernet0/0/1] port link-type trunk</a:t>
            </a:r>
          </a:p>
          <a:p>
            <a:pPr fontAlgn="ctr"/>
            <a:r>
              <a:rPr lang="en-US" sz="1200" dirty="0" smtClean="0">
                <a:latin typeface="Huawei Sans" panose="020C0503030203020204" pitchFamily="34" charset="0"/>
              </a:rPr>
              <a:t>[SW2-GigabitEthernet0/0/1] port trunk allow-pass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endParaRPr lang="en-US" altLang="zh-CN" sz="1200" dirty="0">
              <a:latin typeface="Huawei Sans" panose="020C0503030203020204" pitchFamily="34" charset="0"/>
              <a:sym typeface="Huawei Sans" panose="020C0503030203020204" pitchFamily="34" charset="0"/>
            </a:endParaRPr>
          </a:p>
        </p:txBody>
      </p:sp>
      <p:sp>
        <p:nvSpPr>
          <p:cNvPr id="53" name="文本框 52"/>
          <p:cNvSpPr txBox="1"/>
          <p:nvPr/>
        </p:nvSpPr>
        <p:spPr>
          <a:xfrm>
            <a:off x="6096000" y="6087156"/>
            <a:ext cx="5517857" cy="276999"/>
          </a:xfrm>
          <a:prstGeom prst="rect">
            <a:avLst/>
          </a:prstGeom>
          <a:noFill/>
        </p:spPr>
        <p:txBody>
          <a:bodyPr wrap="none" rtlCol="0">
            <a:spAutoFit/>
          </a:bodyPr>
          <a:lstStyle/>
          <a:p>
            <a:pPr fontAlgn="ctr"/>
            <a:r>
              <a:rPr lang="en-US" sz="1200" b="1" dirty="0" smtClean="0">
                <a:latin typeface="Huawei Sans" panose="020C0503030203020204" pitchFamily="34" charset="0"/>
              </a:rPr>
              <a:t>The configuration of SW3 is similar to that of SW2, and is not provided.</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a:xfrm>
            <a:off x="3717546" y="1351336"/>
            <a:ext cx="1640249" cy="801313"/>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762000" y="2298239"/>
            <a:ext cx="2192275" cy="66247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p:cNvGrpSpPr/>
          <p:nvPr/>
        </p:nvGrpSpPr>
        <p:grpSpPr>
          <a:xfrm>
            <a:off x="1235077" y="4980803"/>
            <a:ext cx="1617404" cy="694085"/>
            <a:chOff x="1338870" y="5294974"/>
            <a:chExt cx="1617404" cy="694085"/>
          </a:xfrm>
        </p:grpSpPr>
        <p:sp>
          <p:nvSpPr>
            <p:cNvPr id="47" name="圆角矩形 46"/>
            <p:cNvSpPr/>
            <p:nvPr/>
          </p:nvSpPr>
          <p:spPr>
            <a:xfrm>
              <a:off x="1338870" y="5294974"/>
              <a:ext cx="1617404" cy="694085"/>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文本框 47"/>
            <p:cNvSpPr txBox="1"/>
            <p:nvPr/>
          </p:nvSpPr>
          <p:spPr>
            <a:xfrm>
              <a:off x="1387935" y="5326665"/>
              <a:ext cx="1568058" cy="646331"/>
            </a:xfrm>
            <a:prstGeom prst="rect">
              <a:avLst/>
            </a:prstGeom>
            <a:noFill/>
          </p:spPr>
          <p:txBody>
            <a:bodyPr wrap="none" rtlCol="0">
              <a:spAutoFit/>
            </a:bodyPr>
            <a:lstStyle/>
            <a:p>
              <a:pPr fontAlgn="ctr"/>
              <a:r>
                <a:rPr lang="en-US" sz="1200" b="1" dirty="0" smtClean="0">
                  <a:latin typeface="Huawei Sans" panose="020C0503030203020204" pitchFamily="34" charset="0"/>
                </a:rPr>
                <a:t>Sub-VLAN 10</a:t>
              </a:r>
            </a:p>
            <a:p>
              <a:pPr fontAlgn="ctr"/>
              <a:r>
                <a:rPr lang="en-US" sz="1200" dirty="0" smtClean="0">
                  <a:latin typeface="Huawei Sans" panose="020C0503030203020204" pitchFamily="34" charset="0"/>
                </a:rPr>
                <a:t>PC1: 192.168.1.1/24</a:t>
              </a:r>
            </a:p>
            <a:p>
              <a:pPr fontAlgn="ctr"/>
              <a:r>
                <a:rPr lang="en-US" sz="1200" dirty="0" smtClean="0">
                  <a:latin typeface="Huawei Sans" panose="020C0503030203020204" pitchFamily="34" charset="0"/>
                </a:rPr>
                <a:t>GW:192.168.1.254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49" name="组合 48"/>
          <p:cNvGrpSpPr/>
          <p:nvPr/>
        </p:nvGrpSpPr>
        <p:grpSpPr>
          <a:xfrm>
            <a:off x="3853163" y="4974108"/>
            <a:ext cx="1750706" cy="700786"/>
            <a:chOff x="3812917" y="5299620"/>
            <a:chExt cx="1750706" cy="738664"/>
          </a:xfrm>
        </p:grpSpPr>
        <p:sp>
          <p:nvSpPr>
            <p:cNvPr id="50" name="圆角矩形 49"/>
            <p:cNvSpPr/>
            <p:nvPr/>
          </p:nvSpPr>
          <p:spPr>
            <a:xfrm>
              <a:off x="3812917" y="5299620"/>
              <a:ext cx="1741182" cy="738664"/>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3822441" y="5329240"/>
              <a:ext cx="1741182" cy="681266"/>
            </a:xfrm>
            <a:prstGeom prst="rect">
              <a:avLst/>
            </a:prstGeom>
            <a:noFill/>
          </p:spPr>
          <p:txBody>
            <a:bodyPr wrap="none" rtlCol="0">
              <a:spAutoFit/>
            </a:bodyPr>
            <a:lstStyle/>
            <a:p>
              <a:pPr fontAlgn="ctr"/>
              <a:r>
                <a:rPr lang="en-US" sz="1200" b="1" dirty="0" smtClean="0">
                  <a:latin typeface="Huawei Sans" panose="020C0503030203020204" pitchFamily="34" charset="0"/>
                </a:rPr>
                <a:t>Sub-VLAN 20</a:t>
              </a:r>
            </a:p>
            <a:p>
              <a:pPr fontAlgn="ctr"/>
              <a:r>
                <a:rPr lang="en-US" sz="1200" dirty="0" smtClean="0">
                  <a:latin typeface="Huawei Sans" panose="020C0503030203020204" pitchFamily="34" charset="0"/>
                </a:rPr>
                <a:t>PC2: 192.168.1.100/24</a:t>
              </a:r>
            </a:p>
            <a:p>
              <a:pPr fontAlgn="ctr"/>
              <a:r>
                <a:rPr lang="en-US" sz="1200" dirty="0" smtClean="0">
                  <a:latin typeface="Huawei Sans" panose="020C0503030203020204" pitchFamily="34" charset="0"/>
                </a:rPr>
                <a:t>GW:192.168.1.254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52" name="组合 51"/>
          <p:cNvGrpSpPr/>
          <p:nvPr/>
        </p:nvGrpSpPr>
        <p:grpSpPr>
          <a:xfrm>
            <a:off x="1781582" y="2004637"/>
            <a:ext cx="3113824" cy="2909974"/>
            <a:chOff x="1594177" y="1942367"/>
            <a:chExt cx="3113824" cy="2909974"/>
          </a:xfrm>
        </p:grpSpPr>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7749" y="2522832"/>
              <a:ext cx="540000" cy="442800"/>
            </a:xfrm>
            <a:prstGeom prst="rect">
              <a:avLst/>
            </a:prstGeom>
          </p:spPr>
        </p:pic>
        <p:pic>
          <p:nvPicPr>
            <p:cNvPr id="64" name="图片 6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94177" y="3716338"/>
              <a:ext cx="540000" cy="442800"/>
            </a:xfrm>
            <a:prstGeom prst="rect">
              <a:avLst/>
            </a:prstGeom>
          </p:spPr>
        </p:pic>
        <p:pic>
          <p:nvPicPr>
            <p:cNvPr id="89" name="图片 8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66237" y="3716338"/>
              <a:ext cx="540000" cy="442800"/>
            </a:xfrm>
            <a:prstGeom prst="rect">
              <a:avLst/>
            </a:prstGeom>
          </p:spPr>
        </p:pic>
        <p:pic>
          <p:nvPicPr>
            <p:cNvPr id="90" name="图片 89" descr="PC.png"/>
            <p:cNvPicPr>
              <a:picLocks noChangeAspect="1"/>
            </p:cNvPicPr>
            <p:nvPr/>
          </p:nvPicPr>
          <p:blipFill>
            <a:blip r:embed="rId5" cstate="print"/>
            <a:stretch>
              <a:fillRect/>
            </a:stretch>
          </p:blipFill>
          <p:spPr>
            <a:xfrm>
              <a:off x="1595114" y="4438341"/>
              <a:ext cx="539063" cy="414000"/>
            </a:xfrm>
            <a:prstGeom prst="rect">
              <a:avLst/>
            </a:prstGeom>
          </p:spPr>
        </p:pic>
        <p:pic>
          <p:nvPicPr>
            <p:cNvPr id="91" name="图片 90" descr="PC.png"/>
            <p:cNvPicPr>
              <a:picLocks noChangeAspect="1"/>
            </p:cNvPicPr>
            <p:nvPr/>
          </p:nvPicPr>
          <p:blipFill>
            <a:blip r:embed="rId5" cstate="print"/>
            <a:stretch>
              <a:fillRect/>
            </a:stretch>
          </p:blipFill>
          <p:spPr>
            <a:xfrm>
              <a:off x="4168938" y="4438341"/>
              <a:ext cx="539063" cy="414000"/>
            </a:xfrm>
            <a:prstGeom prst="rect">
              <a:avLst/>
            </a:prstGeom>
          </p:spPr>
        </p:pic>
        <p:cxnSp>
          <p:nvCxnSpPr>
            <p:cNvPr id="92" name="直接连接符 91"/>
            <p:cNvCxnSpPr>
              <a:stCxn id="64" idx="0"/>
              <a:endCxn id="63" idx="2"/>
            </p:cNvCxnSpPr>
            <p:nvPr/>
          </p:nvCxnSpPr>
          <p:spPr>
            <a:xfrm flipV="1">
              <a:off x="1864177" y="2965632"/>
              <a:ext cx="1263572" cy="7507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63" idx="0"/>
              <a:endCxn id="105" idx="2"/>
            </p:cNvCxnSpPr>
            <p:nvPr/>
          </p:nvCxnSpPr>
          <p:spPr>
            <a:xfrm flipH="1" flipV="1">
              <a:off x="3127281" y="1942367"/>
              <a:ext cx="468" cy="58046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63" idx="2"/>
              <a:endCxn id="89" idx="0"/>
            </p:cNvCxnSpPr>
            <p:nvPr/>
          </p:nvCxnSpPr>
          <p:spPr>
            <a:xfrm>
              <a:off x="3127749" y="2965632"/>
              <a:ext cx="1308488" cy="7507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90" idx="0"/>
              <a:endCxn id="64" idx="2"/>
            </p:cNvCxnSpPr>
            <p:nvPr/>
          </p:nvCxnSpPr>
          <p:spPr>
            <a:xfrm flipH="1" flipV="1">
              <a:off x="1864177" y="4159138"/>
              <a:ext cx="469" cy="27920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1" idx="0"/>
              <a:endCxn id="89" idx="2"/>
            </p:cNvCxnSpPr>
            <p:nvPr/>
          </p:nvCxnSpPr>
          <p:spPr>
            <a:xfrm flipH="1" flipV="1">
              <a:off x="4436237" y="4159138"/>
              <a:ext cx="2233" cy="27920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97" name="文本框 96"/>
          <p:cNvSpPr txBox="1"/>
          <p:nvPr/>
        </p:nvSpPr>
        <p:spPr>
          <a:xfrm>
            <a:off x="1448515" y="3463867"/>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4452337" y="3498494"/>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a:xfrm>
            <a:off x="2255128" y="2965632"/>
            <a:ext cx="856479" cy="307777"/>
          </a:xfrm>
          <a:prstGeom prst="rect">
            <a:avLst/>
          </a:prstGeom>
          <a:noFill/>
        </p:spPr>
        <p:txBody>
          <a:bodyPr wrap="square" rtlCol="0">
            <a:spAutoFit/>
          </a:bodyPr>
          <a:lstStyle/>
          <a:p>
            <a:pPr fontAlgn="ctr"/>
            <a:r>
              <a:rPr lang="en-US" sz="1400" dirty="0" smtClean="0">
                <a:latin typeface="Huawei Sans" panose="020C0503030203020204" pitchFamily="34" charset="0"/>
              </a:rPr>
              <a:t>GE0/0/1</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a:off x="3543640" y="2961853"/>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文本框 100"/>
          <p:cNvSpPr txBox="1"/>
          <p:nvPr/>
        </p:nvSpPr>
        <p:spPr>
          <a:xfrm>
            <a:off x="3244237" y="2318484"/>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3525017" y="2602970"/>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文本框 102"/>
          <p:cNvSpPr txBox="1"/>
          <p:nvPr/>
        </p:nvSpPr>
        <p:spPr>
          <a:xfrm>
            <a:off x="2276681" y="3839770"/>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文本框 103"/>
          <p:cNvSpPr txBox="1"/>
          <p:nvPr/>
        </p:nvSpPr>
        <p:spPr>
          <a:xfrm>
            <a:off x="4878094" y="3815342"/>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10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044686" y="1561837"/>
            <a:ext cx="540000" cy="442800"/>
          </a:xfrm>
          <a:prstGeom prst="rect">
            <a:avLst/>
          </a:prstGeom>
        </p:spPr>
      </p:pic>
      <p:sp>
        <p:nvSpPr>
          <p:cNvPr id="106" name="文本框 105"/>
          <p:cNvSpPr txBox="1"/>
          <p:nvPr/>
        </p:nvSpPr>
        <p:spPr>
          <a:xfrm>
            <a:off x="3725246" y="1342620"/>
            <a:ext cx="1670650" cy="830997"/>
          </a:xfrm>
          <a:prstGeom prst="rect">
            <a:avLst/>
          </a:prstGeom>
          <a:noFill/>
          <a:ln>
            <a:noFill/>
            <a:prstDash val="sysDash"/>
          </a:ln>
        </p:spPr>
        <p:txBody>
          <a:bodyPr wrap="square" rtlCol="0">
            <a:spAutoFit/>
          </a:bodyPr>
          <a:lstStyle/>
          <a:p>
            <a:pPr fontAlgn="ctr"/>
            <a:r>
              <a:rPr lang="en-US" sz="1200" dirty="0" smtClean="0">
                <a:latin typeface="Huawei Sans" panose="020C0503030203020204" pitchFamily="34" charset="0"/>
              </a:rPr>
              <a:t>Server (</a:t>
            </a:r>
            <a:r>
              <a:rPr lang="en-US" sz="1200" b="1" dirty="0" smtClean="0">
                <a:latin typeface="Huawei Sans" panose="020C0503030203020204" pitchFamily="34" charset="0"/>
              </a:rPr>
              <a:t>VLAN 200</a:t>
            </a:r>
            <a:r>
              <a:rPr lang="en-US" sz="1200" dirty="0" smtClean="0">
                <a:latin typeface="Huawei Sans" panose="020C0503030203020204" pitchFamily="34" charset="0"/>
              </a:rPr>
              <a:t>) </a:t>
            </a:r>
            <a:endParaRPr lang="en-US" altLang="zh-CN" sz="12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smtClean="0">
                <a:latin typeface="Huawei Sans" panose="020C0503030203020204" pitchFamily="34" charset="0"/>
              </a:rPr>
              <a:t>IP: 192.168.200.1/24</a:t>
            </a:r>
          </a:p>
          <a:p>
            <a:pPr fontAlgn="ctr"/>
            <a:r>
              <a:rPr lang="en-US" sz="1200" dirty="0" smtClean="0">
                <a:latin typeface="Huawei Sans" panose="020C0503030203020204" pitchFamily="34" charset="0"/>
              </a:rPr>
              <a:t>Gateway: 192.168.200.254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764350" y="2313222"/>
            <a:ext cx="2239716" cy="646331"/>
          </a:xfrm>
          <a:prstGeom prst="rect">
            <a:avLst/>
          </a:prstGeom>
          <a:noFill/>
        </p:spPr>
        <p:txBody>
          <a:bodyPr wrap="none" rtlCol="0">
            <a:spAutoFit/>
          </a:bodyPr>
          <a:lstStyle/>
          <a:p>
            <a:pPr fontAlgn="ctr"/>
            <a:r>
              <a:rPr lang="en-US" sz="1200" dirty="0" smtClean="0">
                <a:latin typeface="Huawei Sans" panose="020C0503030203020204" pitchFamily="34" charset="0"/>
              </a:rPr>
              <a:t>Super-VLAN 100</a:t>
            </a:r>
          </a:p>
          <a:p>
            <a:pPr fontAlgn="ctr"/>
            <a:r>
              <a:rPr lang="en-US" sz="1200" dirty="0" smtClean="0">
                <a:latin typeface="Huawei Sans" panose="020C0503030203020204" pitchFamily="34" charset="0"/>
              </a:rPr>
              <a:t>VLANIF 100: 192.168.1.254</a:t>
            </a:r>
          </a:p>
          <a:p>
            <a:pPr fontAlgn="ctr"/>
            <a:r>
              <a:rPr lang="en-US" sz="1200" dirty="0" smtClean="0">
                <a:latin typeface="Huawei Sans" panose="020C0503030203020204" pitchFamily="34" charset="0"/>
              </a:rPr>
              <a:t>VLANIF 200: 192.168.200.254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474508" y="5795261"/>
            <a:ext cx="5621492" cy="584775"/>
          </a:xfrm>
          <a:prstGeom prst="rect">
            <a:avLst/>
          </a:prstGeom>
          <a:noFill/>
        </p:spPr>
        <p:txBody>
          <a:bodyPr wrap="square" rtlCol="0">
            <a:spAutoFit/>
          </a:bodyPr>
          <a:lstStyle/>
          <a:p>
            <a:pPr fontAlgn="ctr"/>
            <a:r>
              <a:rPr lang="en-US" sz="1600" dirty="0" smtClean="0">
                <a:latin typeface="Huawei Sans" panose="020C0503030203020204" pitchFamily="34" charset="0"/>
              </a:rPr>
              <a:t>VLAN aggregation is configured on SW1, as shown in the figure.</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a:xfrm>
            <a:off x="1271452" y="4184866"/>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3857905" y="4184866"/>
            <a:ext cx="851515" cy="307777"/>
          </a:xfrm>
          <a:prstGeom prst="rect">
            <a:avLst/>
          </a:prstGeom>
          <a:noFill/>
        </p:spPr>
        <p:txBody>
          <a:bodyPr wrap="none" rtlCol="0">
            <a:spAutoFit/>
          </a:bodyPr>
          <a:lstStyle/>
          <a:p>
            <a:pPr fontAlgn="ctr"/>
            <a:r>
              <a:rPr lang="en-US" sz="1400" dirty="0" smtClean="0">
                <a:latin typeface="Huawei Sans" panose="020C0503030203020204" pitchFamily="34" charset="0"/>
              </a:rPr>
              <a:t>GE0/0/2</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2315220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VLAN Aggregation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b="1" dirty="0" smtClean="0">
                <a:latin typeface="Huawei Sans" panose="020C0503030203020204" pitchFamily="34" charset="0"/>
              </a:rPr>
              <a:t>MUX VLAN</a:t>
            </a:r>
          </a:p>
          <a:p>
            <a:pPr fontAlgn="ctr"/>
            <a:r>
              <a:rPr lang="en-US" dirty="0" err="1" smtClean="0">
                <a:solidFill>
                  <a:schemeClr val="bg1">
                    <a:lumMod val="50000"/>
                  </a:schemeClr>
                </a:solidFill>
                <a:latin typeface="Huawei Sans" panose="020C0503030203020204" pitchFamily="34" charset="0"/>
              </a:rPr>
              <a:t>QinQ</a:t>
            </a:r>
            <a:endParaRPr lang="en-US" dirty="0" smtClean="0">
              <a:solidFill>
                <a:schemeClr val="bg1">
                  <a:lumMod val="50000"/>
                </a:schemeClr>
              </a:solidFill>
              <a:latin typeface="Huawei Sans" panose="020C0503030203020204" pitchFamily="34" charset="0"/>
            </a:endParaRPr>
          </a:p>
          <a:p>
            <a:pPr marL="0" indent="0" fontAlgn="ctr">
              <a:buNone/>
            </a:pP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marL="0" indent="0" fontAlgn="ctr">
              <a:buNone/>
            </a:pP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837431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lgn="l" fontAlgn="ctr">
              <a:buNone/>
            </a:pPr>
            <a:r>
              <a:rPr lang="en-US" sz="1400" dirty="0" smtClean="0">
                <a:latin typeface="Huawei Sans" panose="020C0503030203020204" pitchFamily="34" charset="0"/>
              </a:rPr>
              <a:t>On an enterprise network, networks of different departments need to be independent of each other. VLAN technology can be used to meet this requirement. If a large-scale enterprise has a large number of partners, the partners must be able to access the servers of the enterprise but cannot access each other. In this case, the traditional VLAN technology requires a large number of VLAN IDs and increases the workload of network administrators and maintenance workload.</a:t>
            </a: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Background of MUX VLAN</a:t>
            </a:r>
            <a:endParaRPr lang="en-US" altLang="zh-CN" dirty="0">
              <a:latin typeface="Huawei Sans" panose="020C0503030203020204" pitchFamily="34" charset="0"/>
              <a:sym typeface="Huawei Sans" panose="020C0503030203020204" pitchFamily="34" charset="0"/>
            </a:endParaRPr>
          </a:p>
        </p:txBody>
      </p:sp>
      <p:grpSp>
        <p:nvGrpSpPr>
          <p:cNvPr id="5" name="组合 4"/>
          <p:cNvGrpSpPr/>
          <p:nvPr/>
        </p:nvGrpSpPr>
        <p:grpSpPr>
          <a:xfrm>
            <a:off x="677001" y="2576909"/>
            <a:ext cx="5128515" cy="3714275"/>
            <a:chOff x="686829" y="1536385"/>
            <a:chExt cx="5128515" cy="3714275"/>
          </a:xfrm>
        </p:grpSpPr>
        <p:grpSp>
          <p:nvGrpSpPr>
            <p:cNvPr id="109" name="组合 108"/>
            <p:cNvGrpSpPr/>
            <p:nvPr/>
          </p:nvGrpSpPr>
          <p:grpSpPr>
            <a:xfrm>
              <a:off x="686829" y="1883478"/>
              <a:ext cx="5128515" cy="3367182"/>
              <a:chOff x="686829" y="2340051"/>
              <a:chExt cx="5128515" cy="3367182"/>
            </a:xfrm>
          </p:grpSpPr>
          <p:sp>
            <p:nvSpPr>
              <p:cNvPr id="15" name="圆角矩形 14"/>
              <p:cNvSpPr/>
              <p:nvPr/>
            </p:nvSpPr>
            <p:spPr>
              <a:xfrm>
                <a:off x="4164344" y="4322933"/>
                <a:ext cx="1651000" cy="1384300"/>
              </a:xfrm>
              <a:prstGeom prst="roundRect">
                <a:avLst>
                  <a:gd name="adj" fmla="val 841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a:xfrm>
                <a:off x="2421409" y="4322933"/>
                <a:ext cx="1651000" cy="1384300"/>
              </a:xfrm>
              <a:prstGeom prst="roundRect">
                <a:avLst>
                  <a:gd name="adj" fmla="val 7493"/>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圆角矩形 1"/>
              <p:cNvSpPr/>
              <p:nvPr/>
            </p:nvSpPr>
            <p:spPr>
              <a:xfrm>
                <a:off x="686829" y="4322933"/>
                <a:ext cx="1651000" cy="1384300"/>
              </a:xfrm>
              <a:prstGeom prst="roundRect">
                <a:avLst>
                  <a:gd name="adj" fmla="val 7493"/>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3834" y="2340051"/>
                <a:ext cx="540000" cy="442800"/>
              </a:xfrm>
              <a:prstGeom prst="rect">
                <a:avLst/>
              </a:prstGeom>
            </p:spPr>
          </p:pic>
          <p:pic>
            <p:nvPicPr>
              <p:cNvPr id="7" name="图片 6" descr="PC.png"/>
              <p:cNvPicPr>
                <a:picLocks noChangeAspect="1"/>
              </p:cNvPicPr>
              <p:nvPr/>
            </p:nvPicPr>
            <p:blipFill>
              <a:blip r:embed="rId4" cstate="print"/>
              <a:stretch>
                <a:fillRect/>
              </a:stretch>
            </p:blipFill>
            <p:spPr>
              <a:xfrm>
                <a:off x="785582" y="4601083"/>
                <a:ext cx="539063" cy="414000"/>
              </a:xfrm>
              <a:prstGeom prst="rect">
                <a:avLst/>
              </a:prstGeom>
            </p:spPr>
          </p:pic>
          <p:pic>
            <p:nvPicPr>
              <p:cNvPr id="8" name="图片 7" descr="PC.png"/>
              <p:cNvPicPr>
                <a:picLocks noChangeAspect="1"/>
              </p:cNvPicPr>
              <p:nvPr/>
            </p:nvPicPr>
            <p:blipFill>
              <a:blip r:embed="rId4" cstate="print"/>
              <a:stretch>
                <a:fillRect/>
              </a:stretch>
            </p:blipFill>
            <p:spPr>
              <a:xfrm>
                <a:off x="1639661" y="4601083"/>
                <a:ext cx="539063" cy="414000"/>
              </a:xfrm>
              <a:prstGeom prst="rect">
                <a:avLst/>
              </a:prstGeom>
            </p:spPr>
          </p:pic>
          <p:pic>
            <p:nvPicPr>
              <p:cNvPr id="9" name="图片 8" descr="PC.png"/>
              <p:cNvPicPr>
                <a:picLocks noChangeAspect="1"/>
              </p:cNvPicPr>
              <p:nvPr/>
            </p:nvPicPr>
            <p:blipFill>
              <a:blip r:embed="rId4" cstate="print"/>
              <a:stretch>
                <a:fillRect/>
              </a:stretch>
            </p:blipFill>
            <p:spPr>
              <a:xfrm>
                <a:off x="2493740" y="4601083"/>
                <a:ext cx="539063" cy="414000"/>
              </a:xfrm>
              <a:prstGeom prst="rect">
                <a:avLst/>
              </a:prstGeom>
            </p:spPr>
          </p:pic>
          <p:pic>
            <p:nvPicPr>
              <p:cNvPr id="10" name="图片 9" descr="PC.png"/>
              <p:cNvPicPr>
                <a:picLocks noChangeAspect="1"/>
              </p:cNvPicPr>
              <p:nvPr/>
            </p:nvPicPr>
            <p:blipFill>
              <a:blip r:embed="rId4" cstate="print"/>
              <a:stretch>
                <a:fillRect/>
              </a:stretch>
            </p:blipFill>
            <p:spPr>
              <a:xfrm>
                <a:off x="3347819" y="4601083"/>
                <a:ext cx="539063" cy="414000"/>
              </a:xfrm>
              <a:prstGeom prst="rect">
                <a:avLst/>
              </a:prstGeom>
            </p:spPr>
          </p:pic>
          <p:pic>
            <p:nvPicPr>
              <p:cNvPr id="11" name="图片 10" descr="PC.png"/>
              <p:cNvPicPr>
                <a:picLocks noChangeAspect="1"/>
              </p:cNvPicPr>
              <p:nvPr/>
            </p:nvPicPr>
            <p:blipFill>
              <a:blip r:embed="rId4" cstate="print"/>
              <a:stretch>
                <a:fillRect/>
              </a:stretch>
            </p:blipFill>
            <p:spPr>
              <a:xfrm>
                <a:off x="4201898" y="4601083"/>
                <a:ext cx="539063" cy="414000"/>
              </a:xfrm>
              <a:prstGeom prst="rect">
                <a:avLst/>
              </a:prstGeom>
            </p:spPr>
          </p:pic>
          <p:pic>
            <p:nvPicPr>
              <p:cNvPr id="12" name="图片 11" descr="PC.png"/>
              <p:cNvPicPr>
                <a:picLocks noChangeAspect="1"/>
              </p:cNvPicPr>
              <p:nvPr/>
            </p:nvPicPr>
            <p:blipFill>
              <a:blip r:embed="rId4" cstate="print"/>
              <a:stretch>
                <a:fillRect/>
              </a:stretch>
            </p:blipFill>
            <p:spPr>
              <a:xfrm>
                <a:off x="5055979" y="4601083"/>
                <a:ext cx="539063" cy="4140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80974" y="2340051"/>
                <a:ext cx="540000" cy="442800"/>
              </a:xfrm>
              <a:prstGeom prst="rect">
                <a:avLst/>
              </a:prstGeom>
            </p:spPr>
          </p:pic>
          <p:sp>
            <p:nvSpPr>
              <p:cNvPr id="16" name="文本框 15"/>
              <p:cNvSpPr txBox="1"/>
              <p:nvPr/>
            </p:nvSpPr>
            <p:spPr>
              <a:xfrm>
                <a:off x="785582"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1615884"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2516193"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3346495"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4206380"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PC5</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5036682"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PC6</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754750" y="5342861"/>
                <a:ext cx="1515158" cy="338554"/>
              </a:xfrm>
              <a:prstGeom prst="rect">
                <a:avLst/>
              </a:prstGeom>
              <a:noFill/>
            </p:spPr>
            <p:txBody>
              <a:bodyPr wrap="none" rtlCol="0">
                <a:spAutoFit/>
              </a:bodyPr>
              <a:lstStyle/>
              <a:p>
                <a:pPr fontAlgn="ctr"/>
                <a:r>
                  <a:rPr lang="en-US" sz="1600" dirty="0" smtClean="0">
                    <a:latin typeface="Huawei Sans" panose="020C0503030203020204" pitchFamily="34" charset="0"/>
                  </a:rPr>
                  <a:t>Department 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2494940" y="5342861"/>
                <a:ext cx="1503938" cy="338554"/>
              </a:xfrm>
              <a:prstGeom prst="rect">
                <a:avLst/>
              </a:prstGeom>
              <a:noFill/>
            </p:spPr>
            <p:txBody>
              <a:bodyPr wrap="none" rtlCol="0">
                <a:spAutoFit/>
              </a:bodyPr>
              <a:lstStyle/>
              <a:p>
                <a:pPr fontAlgn="ctr"/>
                <a:r>
                  <a:rPr lang="en-US" sz="1600" dirty="0" smtClean="0">
                    <a:latin typeface="Huawei Sans" panose="020C0503030203020204" pitchFamily="34" charset="0"/>
                  </a:rPr>
                  <a:t>Department 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4390161" y="5342861"/>
                <a:ext cx="1199367" cy="338554"/>
              </a:xfrm>
              <a:prstGeom prst="rect">
                <a:avLst/>
              </a:prstGeom>
              <a:noFill/>
            </p:spPr>
            <p:txBody>
              <a:bodyPr wrap="none" rtlCol="0">
                <a:spAutoFit/>
              </a:bodyPr>
              <a:lstStyle/>
              <a:p>
                <a:pPr fontAlgn="ctr"/>
                <a:r>
                  <a:rPr lang="en-US" sz="1600" dirty="0" smtClean="0">
                    <a:latin typeface="Huawei Sans" panose="020C0503030203020204" pitchFamily="34" charset="0"/>
                  </a:rPr>
                  <a:t>Guest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8" name="直接连接符 37"/>
              <p:cNvCxnSpPr/>
              <p:nvPr/>
            </p:nvCxnSpPr>
            <p:spPr>
              <a:xfrm>
                <a:off x="3013431"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093249"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173067"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252885"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332703"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412523"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7" idx="0"/>
              </p:cNvCxnSpPr>
              <p:nvPr/>
            </p:nvCxnSpPr>
            <p:spPr>
              <a:xfrm flipH="1">
                <a:off x="1055114"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8" idx="0"/>
              </p:cNvCxnSpPr>
              <p:nvPr/>
            </p:nvCxnSpPr>
            <p:spPr>
              <a:xfrm>
                <a:off x="1909193"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9" idx="0"/>
              </p:cNvCxnSpPr>
              <p:nvPr/>
            </p:nvCxnSpPr>
            <p:spPr>
              <a:xfrm>
                <a:off x="2763272"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endCxn id="10" idx="0"/>
              </p:cNvCxnSpPr>
              <p:nvPr/>
            </p:nvCxnSpPr>
            <p:spPr>
              <a:xfrm>
                <a:off x="3617351"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endCxn id="11" idx="0"/>
              </p:cNvCxnSpPr>
              <p:nvPr/>
            </p:nvCxnSpPr>
            <p:spPr>
              <a:xfrm>
                <a:off x="4471430"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12" idx="0"/>
              </p:cNvCxnSpPr>
              <p:nvPr/>
            </p:nvCxnSpPr>
            <p:spPr>
              <a:xfrm>
                <a:off x="5325511"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1045889" y="3716338"/>
                <a:ext cx="19675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909193" y="3990975"/>
                <a:ext cx="119214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763272" y="4210050"/>
                <a:ext cx="40979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3402998" y="3716338"/>
                <a:ext cx="19225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3327162" y="3990975"/>
                <a:ext cx="114426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3246536" y="4210050"/>
                <a:ext cx="37081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3" idx="1"/>
                <a:endCxn id="6" idx="3"/>
              </p:cNvCxnSpPr>
              <p:nvPr/>
            </p:nvCxnSpPr>
            <p:spPr>
              <a:xfrm flipH="1">
                <a:off x="3493834" y="2561451"/>
                <a:ext cx="148714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110" name="文本框 109"/>
            <p:cNvSpPr txBox="1"/>
            <p:nvPr/>
          </p:nvSpPr>
          <p:spPr>
            <a:xfrm>
              <a:off x="2862196" y="1562136"/>
              <a:ext cx="641522" cy="276999"/>
            </a:xfrm>
            <a:prstGeom prst="rect">
              <a:avLst/>
            </a:prstGeom>
            <a:noFill/>
          </p:spPr>
          <p:txBody>
            <a:bodyPr wrap="none" rtlCol="0">
              <a:spAutoFit/>
            </a:bodyPr>
            <a:lstStyle/>
            <a:p>
              <a:pPr fontAlgn="ctr"/>
              <a:r>
                <a:rPr lang="en-US" sz="1200" dirty="0" smtClean="0">
                  <a:latin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4889336" y="1536385"/>
              <a:ext cx="620683" cy="276999"/>
            </a:xfrm>
            <a:prstGeom prst="rect">
              <a:avLst/>
            </a:prstGeom>
            <a:noFill/>
          </p:spPr>
          <p:txBody>
            <a:bodyPr wrap="none" rtlCol="0">
              <a:spAutoFit/>
            </a:bodyPr>
            <a:lstStyle/>
            <a:p>
              <a:pPr fontAlgn="ctr"/>
              <a:r>
                <a:rPr lang="en-US" sz="1200" dirty="0" smtClean="0">
                  <a:latin typeface="Huawei Sans" panose="020C0503030203020204" pitchFamily="34" charset="0"/>
                </a:rPr>
                <a:t>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5" name="矩形 24"/>
          <p:cNvSpPr/>
          <p:nvPr/>
        </p:nvSpPr>
        <p:spPr>
          <a:xfrm>
            <a:off x="6037916" y="3597280"/>
            <a:ext cx="5707997" cy="1338828"/>
          </a:xfrm>
          <a:prstGeom prst="rect">
            <a:avLst/>
          </a:prstGeom>
        </p:spPr>
        <p:txBody>
          <a:bodyPr wrap="square">
            <a:spAutoFit/>
          </a:bodyPr>
          <a:lstStyle/>
          <a:p>
            <a:pPr marL="742990" lvl="1" indent="-285750" fontAlgn="ctr">
              <a:lnSpc>
                <a:spcPct val="150000"/>
              </a:lnSpc>
              <a:buFont typeface="Huawei Sans" panose="020C0503030203020204" pitchFamily="34" charset="0"/>
              <a:buChar char="▫"/>
            </a:pPr>
            <a:endParaRPr lang="en-US" altLang="zh-CN" sz="1200" dirty="0" smtClean="0">
              <a:latin typeface="Huawei Sans" panose="020C0503030203020204" pitchFamily="34" charset="0"/>
            </a:endParaRPr>
          </a:p>
          <a:p>
            <a:pPr fontAlgn="ctr">
              <a:lnSpc>
                <a:spcPct val="150000"/>
              </a:lnSpc>
            </a:pPr>
            <a:r>
              <a:rPr lang="en-US" sz="1400" dirty="0" smtClean="0">
                <a:latin typeface="Huawei Sans" panose="020C0503030203020204" pitchFamily="34" charset="0"/>
              </a:rPr>
              <a:t>The Multiple VXLAN (MUX VLAN) function is used to control network resources based on VLANs.</a:t>
            </a:r>
          </a:p>
          <a:p>
            <a:pPr marL="285750" indent="-285750" fontAlgn="ctr">
              <a:lnSpc>
                <a:spcPct val="150000"/>
              </a:lnSpc>
              <a:buFont typeface="Arial" panose="020B0604020202020204" pitchFamily="34" charset="0"/>
              <a:buChar char="•"/>
            </a:pP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578264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6500284" y="3250394"/>
            <a:ext cx="1460656" cy="1104685"/>
            <a:chOff x="6304439" y="3589133"/>
            <a:chExt cx="1460656" cy="1104685"/>
          </a:xfrm>
          <a:solidFill>
            <a:schemeClr val="bg1">
              <a:lumMod val="95000"/>
            </a:schemeClr>
          </a:solidFill>
        </p:grpSpPr>
        <p:sp>
          <p:nvSpPr>
            <p:cNvPr id="22" name="圆角矩形 21"/>
            <p:cNvSpPr/>
            <p:nvPr/>
          </p:nvSpPr>
          <p:spPr>
            <a:xfrm>
              <a:off x="6313857" y="3589133"/>
              <a:ext cx="1404711" cy="1104685"/>
            </a:xfrm>
            <a:prstGeom prst="roundRect">
              <a:avLst>
                <a:gd name="adj" fmla="val 6784"/>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6304439" y="3985932"/>
              <a:ext cx="1460656" cy="338554"/>
            </a:xfrm>
            <a:prstGeom prst="rect">
              <a:avLst/>
            </a:prstGeom>
            <a:noFill/>
          </p:spPr>
          <p:txBody>
            <a:bodyPr wrap="none" rtlCol="0">
              <a:spAutoFit/>
            </a:bodyPr>
            <a:lstStyle/>
            <a:p>
              <a:pPr fontAlgn="ctr"/>
              <a:r>
                <a:rPr lang="en-US" sz="1600" dirty="0" smtClean="0">
                  <a:latin typeface="Huawei Sans" panose="020C0503030203020204" pitchFamily="34" charset="0"/>
                </a:rPr>
                <a:t>Separate port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5" name="组合 34"/>
          <p:cNvGrpSpPr/>
          <p:nvPr/>
        </p:nvGrpSpPr>
        <p:grpSpPr>
          <a:xfrm>
            <a:off x="6474554" y="2107966"/>
            <a:ext cx="1438214" cy="650276"/>
            <a:chOff x="6246851" y="2288925"/>
            <a:chExt cx="1438214" cy="650276"/>
          </a:xfrm>
          <a:solidFill>
            <a:schemeClr val="bg1">
              <a:lumMod val="95000"/>
            </a:schemeClr>
          </a:solidFill>
        </p:grpSpPr>
        <p:sp>
          <p:nvSpPr>
            <p:cNvPr id="21" name="圆角矩形 20"/>
            <p:cNvSpPr/>
            <p:nvPr/>
          </p:nvSpPr>
          <p:spPr>
            <a:xfrm>
              <a:off x="6280354" y="2288925"/>
              <a:ext cx="1404711" cy="650276"/>
            </a:xfrm>
            <a:prstGeom prst="roundRect">
              <a:avLst>
                <a:gd name="adj" fmla="val 6784"/>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6246851" y="2472727"/>
              <a:ext cx="1438214" cy="338554"/>
            </a:xfrm>
            <a:prstGeom prst="rect">
              <a:avLst/>
            </a:prstGeom>
            <a:noFill/>
          </p:spPr>
          <p:txBody>
            <a:bodyPr wrap="none" rtlCol="0">
              <a:spAutoFit/>
            </a:bodyPr>
            <a:lstStyle/>
            <a:p>
              <a:pPr fontAlgn="ctr"/>
              <a:r>
                <a:rPr lang="en-US" sz="1600" dirty="0" smtClean="0">
                  <a:latin typeface="Huawei Sans" panose="020C0503030203020204" pitchFamily="34" charset="0"/>
                </a:rPr>
                <a:t>Principal port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7" name="组合 36"/>
          <p:cNvGrpSpPr/>
          <p:nvPr/>
        </p:nvGrpSpPr>
        <p:grpSpPr>
          <a:xfrm>
            <a:off x="6508057" y="4931893"/>
            <a:ext cx="1404711" cy="1387790"/>
            <a:chOff x="6313857" y="5279914"/>
            <a:chExt cx="1404711" cy="1335710"/>
          </a:xfrm>
          <a:solidFill>
            <a:schemeClr val="bg1">
              <a:lumMod val="95000"/>
            </a:schemeClr>
          </a:solidFill>
        </p:grpSpPr>
        <p:sp>
          <p:nvSpPr>
            <p:cNvPr id="23" name="圆角矩形 22"/>
            <p:cNvSpPr/>
            <p:nvPr/>
          </p:nvSpPr>
          <p:spPr>
            <a:xfrm>
              <a:off x="6313857" y="5279914"/>
              <a:ext cx="1404711" cy="1335710"/>
            </a:xfrm>
            <a:prstGeom prst="roundRect">
              <a:avLst>
                <a:gd name="adj" fmla="val 6784"/>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文本框 10"/>
            <p:cNvSpPr txBox="1"/>
            <p:nvPr/>
          </p:nvSpPr>
          <p:spPr>
            <a:xfrm>
              <a:off x="6417591" y="5774676"/>
              <a:ext cx="1215397" cy="338554"/>
            </a:xfrm>
            <a:prstGeom prst="rect">
              <a:avLst/>
            </a:prstGeom>
            <a:noFill/>
          </p:spPr>
          <p:txBody>
            <a:bodyPr wrap="none" rtlCol="0">
              <a:spAutoFit/>
            </a:bodyPr>
            <a:lstStyle/>
            <a:p>
              <a:pPr fontAlgn="ctr"/>
              <a:r>
                <a:rPr lang="en-US" sz="1600" dirty="0" smtClean="0">
                  <a:latin typeface="Huawei Sans" panose="020C0503030203020204" pitchFamily="34" charset="0"/>
                </a:rPr>
                <a:t>Group port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2" name="直接箭头连接符 61"/>
          <p:cNvCxnSpPr/>
          <p:nvPr/>
        </p:nvCxnSpPr>
        <p:spPr>
          <a:xfrm flipH="1" flipV="1">
            <a:off x="3006827" y="2903304"/>
            <a:ext cx="0" cy="1388595"/>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a:xfrm>
            <a:off x="468317" y="1233488"/>
            <a:ext cx="11276183" cy="823912"/>
          </a:xfrm>
        </p:spPr>
        <p:txBody>
          <a:bodyPr/>
          <a:lstStyle/>
          <a:p>
            <a:pPr marL="0" indent="0" fontAlgn="ctr">
              <a:buNone/>
            </a:pPr>
            <a:r>
              <a:rPr lang="en-US" sz="1600" dirty="0" smtClean="0">
                <a:latin typeface="Huawei Sans" panose="020C0503030203020204" pitchFamily="34" charset="0"/>
              </a:rPr>
              <a:t>MUX VLANs are classified into principal VLANs and subordinate VLANs. Subordinate VLANs are classified into separate VLANs and group VLANs.</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Basic Concepts of MUX VLAN</a:t>
            </a:r>
            <a:endParaRPr lang="en-US" altLang="zh-CN" dirty="0">
              <a:latin typeface="Huawei Sans" panose="020C0503030203020204" pitchFamily="34" charset="0"/>
              <a:sym typeface="Huawei Sans" panose="020C0503030203020204" pitchFamily="34" charset="0"/>
            </a:endParaRPr>
          </a:p>
        </p:txBody>
      </p:sp>
      <p:sp>
        <p:nvSpPr>
          <p:cNvPr id="3" name="文本框 2"/>
          <p:cNvSpPr txBox="1"/>
          <p:nvPr/>
        </p:nvSpPr>
        <p:spPr>
          <a:xfrm>
            <a:off x="431389" y="3373448"/>
            <a:ext cx="1420582" cy="369332"/>
          </a:xfrm>
          <a:prstGeom prst="rect">
            <a:avLst/>
          </a:prstGeom>
          <a:noFill/>
        </p:spPr>
        <p:txBody>
          <a:bodyPr wrap="none" rtlCol="0">
            <a:spAutoFit/>
          </a:bodyPr>
          <a:lstStyle/>
          <a:p>
            <a:pPr fontAlgn="ctr"/>
            <a:r>
              <a:rPr lang="en-US" b="1" dirty="0" smtClean="0">
                <a:latin typeface="Huawei Sans" panose="020C0503030203020204" pitchFamily="34" charset="0"/>
              </a:rPr>
              <a:t>MUX VLAN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2070215" y="2184075"/>
            <a:ext cx="1844462" cy="517488"/>
            <a:chOff x="2005694" y="2316085"/>
            <a:chExt cx="1844462" cy="550256"/>
          </a:xfrm>
        </p:grpSpPr>
        <p:sp>
          <p:nvSpPr>
            <p:cNvPr id="17" name="圆角矩形 16"/>
            <p:cNvSpPr/>
            <p:nvPr/>
          </p:nvSpPr>
          <p:spPr>
            <a:xfrm>
              <a:off x="2005694" y="2316085"/>
              <a:ext cx="1844462" cy="550256"/>
            </a:xfrm>
            <a:prstGeom prst="roundRect">
              <a:avLst>
                <a:gd name="adj" fmla="val 678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文本框 4"/>
            <p:cNvSpPr txBox="1"/>
            <p:nvPr/>
          </p:nvSpPr>
          <p:spPr>
            <a:xfrm>
              <a:off x="2039199" y="2415123"/>
              <a:ext cx="1576072" cy="359992"/>
            </a:xfrm>
            <a:prstGeom prst="rect">
              <a:avLst/>
            </a:prstGeom>
            <a:noFill/>
          </p:spPr>
          <p:txBody>
            <a:bodyPr wrap="none" rtlCol="0">
              <a:spAutoFit/>
            </a:bodyPr>
            <a:lstStyle/>
            <a:p>
              <a:pPr fontAlgn="ctr"/>
              <a:r>
                <a:rPr lang="en-US" sz="1600" dirty="0" smtClean="0">
                  <a:latin typeface="Huawei Sans" panose="020C0503030203020204" pitchFamily="34" charset="0"/>
                </a:rPr>
                <a:t>Principal VLAN</a:t>
              </a:r>
              <a:endParaRPr lang="en-US" sz="1600" dirty="0">
                <a:latin typeface="Huawei Sans" panose="020C0503030203020204" pitchFamily="34" charset="0"/>
              </a:endParaRPr>
            </a:p>
          </p:txBody>
        </p:sp>
      </p:grpSp>
      <p:sp>
        <p:nvSpPr>
          <p:cNvPr id="6" name="文本框 5"/>
          <p:cNvSpPr txBox="1"/>
          <p:nvPr/>
        </p:nvSpPr>
        <p:spPr>
          <a:xfrm>
            <a:off x="2032899" y="4526101"/>
            <a:ext cx="184731" cy="338554"/>
          </a:xfrm>
          <a:prstGeom prst="rect">
            <a:avLst/>
          </a:prstGeom>
          <a:noFill/>
        </p:spPr>
        <p:txBody>
          <a:bodyPr wrap="none" rtlCol="0">
            <a:spAutoFit/>
          </a:bodyPr>
          <a:lstStyle/>
          <a:p>
            <a:pPr fontAlgn="ctr"/>
            <a:endPar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4181038" y="3589844"/>
            <a:ext cx="1600356" cy="495186"/>
            <a:chOff x="4249090" y="3576288"/>
            <a:chExt cx="1600356" cy="495186"/>
          </a:xfrm>
        </p:grpSpPr>
        <p:sp>
          <p:nvSpPr>
            <p:cNvPr id="19" name="圆角矩形 18"/>
            <p:cNvSpPr/>
            <p:nvPr/>
          </p:nvSpPr>
          <p:spPr>
            <a:xfrm>
              <a:off x="4249090" y="3576288"/>
              <a:ext cx="1600356" cy="495186"/>
            </a:xfrm>
            <a:prstGeom prst="roundRect">
              <a:avLst>
                <a:gd name="adj" fmla="val 678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框 6"/>
            <p:cNvSpPr txBox="1"/>
            <p:nvPr/>
          </p:nvSpPr>
          <p:spPr>
            <a:xfrm>
              <a:off x="4250930" y="3665066"/>
              <a:ext cx="1598515" cy="338554"/>
            </a:xfrm>
            <a:prstGeom prst="rect">
              <a:avLst/>
            </a:prstGeom>
            <a:noFill/>
          </p:spPr>
          <p:txBody>
            <a:bodyPr wrap="none" rtlCol="0">
              <a:spAutoFit/>
            </a:bodyPr>
            <a:lstStyle/>
            <a:p>
              <a:pPr fontAlgn="ctr"/>
              <a:r>
                <a:rPr lang="en-US" sz="1600" dirty="0" smtClean="0">
                  <a:latin typeface="Huawei Sans" panose="020C0503030203020204" pitchFamily="34" charset="0"/>
                </a:rPr>
                <a:t>Separate VLAN</a:t>
              </a:r>
              <a:endParaRPr lang="en-US" sz="1600" dirty="0">
                <a:latin typeface="Huawei Sans" panose="020C0503030203020204" pitchFamily="34" charset="0"/>
              </a:endParaRPr>
            </a:p>
          </p:txBody>
        </p:sp>
      </p:grpSp>
      <p:grpSp>
        <p:nvGrpSpPr>
          <p:cNvPr id="31" name="组合 30"/>
          <p:cNvGrpSpPr/>
          <p:nvPr/>
        </p:nvGrpSpPr>
        <p:grpSpPr>
          <a:xfrm>
            <a:off x="4195492" y="5445946"/>
            <a:ext cx="1598515" cy="445493"/>
            <a:chOff x="4236559" y="5279914"/>
            <a:chExt cx="1598515" cy="445493"/>
          </a:xfrm>
        </p:grpSpPr>
        <p:sp>
          <p:nvSpPr>
            <p:cNvPr id="20" name="圆角矩形 19"/>
            <p:cNvSpPr/>
            <p:nvPr/>
          </p:nvSpPr>
          <p:spPr>
            <a:xfrm>
              <a:off x="4249089" y="5279914"/>
              <a:ext cx="1585985" cy="445493"/>
            </a:xfrm>
            <a:prstGeom prst="roundRect">
              <a:avLst>
                <a:gd name="adj" fmla="val 6784"/>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4236559" y="5338262"/>
              <a:ext cx="1353256" cy="338554"/>
            </a:xfrm>
            <a:prstGeom prst="rect">
              <a:avLst/>
            </a:prstGeom>
            <a:noFill/>
          </p:spPr>
          <p:txBody>
            <a:bodyPr wrap="none" rtlCol="0">
              <a:spAutoFit/>
            </a:bodyPr>
            <a:lstStyle/>
            <a:p>
              <a:pPr fontAlgn="ctr"/>
              <a:r>
                <a:rPr lang="en-US" sz="1600" dirty="0" smtClean="0">
                  <a:latin typeface="Huawei Sans" panose="020C0503030203020204" pitchFamily="34" charset="0"/>
                </a:rPr>
                <a:t>Group VLAN</a:t>
              </a:r>
              <a:endParaRPr lang="en-US" sz="1600" dirty="0">
                <a:latin typeface="Huawei Sans" panose="020C0503030203020204" pitchFamily="34" charset="0"/>
              </a:endParaRPr>
            </a:p>
          </p:txBody>
        </p:sp>
      </p:grpSp>
      <p:sp>
        <p:nvSpPr>
          <p:cNvPr id="24" name="圆角矩形 23"/>
          <p:cNvSpPr/>
          <p:nvPr/>
        </p:nvSpPr>
        <p:spPr>
          <a:xfrm>
            <a:off x="7959662" y="2109527"/>
            <a:ext cx="3537013" cy="648715"/>
          </a:xfrm>
          <a:prstGeom prst="roundRect">
            <a:avLst>
              <a:gd name="adj" fmla="val 6784"/>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文本框 13"/>
          <p:cNvSpPr txBox="1"/>
          <p:nvPr/>
        </p:nvSpPr>
        <p:spPr>
          <a:xfrm>
            <a:off x="7978712" y="2203052"/>
            <a:ext cx="3203149" cy="461665"/>
          </a:xfrm>
          <a:prstGeom prst="rect">
            <a:avLst/>
          </a:prstGeom>
          <a:noFill/>
        </p:spPr>
        <p:txBody>
          <a:bodyPr wrap="square" rtlCol="0">
            <a:spAutoFit/>
          </a:bodyPr>
          <a:lstStyle/>
          <a:p>
            <a:pPr fontAlgn="ctr"/>
            <a:r>
              <a:rPr lang="en-US" sz="1200" dirty="0" smtClean="0">
                <a:latin typeface="Huawei Sans" panose="020C0503030203020204" pitchFamily="34" charset="0"/>
              </a:rPr>
              <a:t>A principal interface can communicate with all interfaces in a MUX VLAN.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圆角矩形 24"/>
          <p:cNvSpPr/>
          <p:nvPr/>
        </p:nvSpPr>
        <p:spPr>
          <a:xfrm>
            <a:off x="7975035" y="3257261"/>
            <a:ext cx="3519418" cy="1104684"/>
          </a:xfrm>
          <a:prstGeom prst="roundRect">
            <a:avLst>
              <a:gd name="adj" fmla="val 6784"/>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7978712" y="3301772"/>
            <a:ext cx="3090412" cy="1015663"/>
          </a:xfrm>
          <a:prstGeom prst="rect">
            <a:avLst/>
          </a:prstGeom>
          <a:noFill/>
        </p:spPr>
        <p:txBody>
          <a:bodyPr wrap="square" rtlCol="0">
            <a:spAutoFit/>
          </a:bodyPr>
          <a:lstStyle/>
          <a:p>
            <a:pPr fontAlgn="ctr"/>
            <a:r>
              <a:rPr lang="en-US" sz="1200" dirty="0" smtClean="0">
                <a:latin typeface="Huawei Sans" panose="020C0503030203020204" pitchFamily="34" charset="0"/>
              </a:rPr>
              <a:t>A separate interface can communicate only with a principal interface and is isolated from other types of interfaces.</a:t>
            </a:r>
          </a:p>
          <a:p>
            <a:pPr fontAlgn="ctr"/>
            <a:r>
              <a:rPr lang="en-US" sz="1200" dirty="0" smtClean="0">
                <a:latin typeface="Huawei Sans" panose="020C0503030203020204" pitchFamily="34" charset="0"/>
              </a:rPr>
              <a:t>Each separate VLAN must be bound to a principal VLAN.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a:off x="7965417" y="4933748"/>
            <a:ext cx="3515456" cy="1385935"/>
          </a:xfrm>
          <a:prstGeom prst="roundRect">
            <a:avLst>
              <a:gd name="adj" fmla="val 6784"/>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7978712" y="4950215"/>
            <a:ext cx="3462276" cy="1384995"/>
          </a:xfrm>
          <a:prstGeom prst="rect">
            <a:avLst/>
          </a:prstGeom>
          <a:noFill/>
        </p:spPr>
        <p:txBody>
          <a:bodyPr wrap="square" rtlCol="0">
            <a:spAutoFit/>
          </a:bodyPr>
          <a:lstStyle/>
          <a:p>
            <a:pPr fontAlgn="ctr"/>
            <a:r>
              <a:rPr lang="en-US" sz="1200" dirty="0" smtClean="0">
                <a:latin typeface="Huawei Sans" panose="020C0503030203020204" pitchFamily="34" charset="0"/>
              </a:rPr>
              <a:t>A group interface can communicate with a principal interface and the other interfaces in the same group VLAN, but cannot communicate with interfaces in other group VLANs or a separate interface.</a:t>
            </a:r>
          </a:p>
          <a:p>
            <a:pPr fontAlgn="ctr"/>
            <a:r>
              <a:rPr lang="en-US" sz="1200" dirty="0" smtClean="0">
                <a:latin typeface="Huawei Sans" panose="020C0503030203020204" pitchFamily="34" charset="0"/>
              </a:rPr>
              <a:t>Each group VLAN must be bound to a principal VLAN.</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4" name="肘形连接符 43"/>
          <p:cNvCxnSpPr>
            <a:stCxn id="17" idx="1"/>
            <a:endCxn id="6" idx="1"/>
          </p:cNvCxnSpPr>
          <p:nvPr/>
        </p:nvCxnSpPr>
        <p:spPr>
          <a:xfrm rot="10800000" flipV="1">
            <a:off x="2032899" y="2442818"/>
            <a:ext cx="37316" cy="2252563"/>
          </a:xfrm>
          <a:prstGeom prst="bentConnector3">
            <a:avLst>
              <a:gd name="adj1" fmla="val 712606"/>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19" idx="1"/>
            <a:endCxn id="20" idx="1"/>
          </p:cNvCxnSpPr>
          <p:nvPr/>
        </p:nvCxnSpPr>
        <p:spPr>
          <a:xfrm rot="10800000" flipH="1" flipV="1">
            <a:off x="4181038" y="3837437"/>
            <a:ext cx="26984" cy="1831256"/>
          </a:xfrm>
          <a:prstGeom prst="bentConnector3">
            <a:avLst>
              <a:gd name="adj1" fmla="val -847169"/>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7" name="Right Arrow 157"/>
          <p:cNvSpPr/>
          <p:nvPr/>
        </p:nvSpPr>
        <p:spPr>
          <a:xfrm>
            <a:off x="3961571" y="2296528"/>
            <a:ext cx="2496231" cy="27944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Right Arrow 157"/>
          <p:cNvSpPr/>
          <p:nvPr/>
        </p:nvSpPr>
        <p:spPr>
          <a:xfrm>
            <a:off x="5826643" y="3694360"/>
            <a:ext cx="673642" cy="24912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Right Arrow 157"/>
          <p:cNvSpPr/>
          <p:nvPr/>
        </p:nvSpPr>
        <p:spPr>
          <a:xfrm>
            <a:off x="5820331" y="5550863"/>
            <a:ext cx="673642" cy="249128"/>
          </a:xfrm>
          <a:prstGeom prst="rightArrow">
            <a:avLst>
              <a:gd name="adj1" fmla="val 79333"/>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2818587" y="3306787"/>
            <a:ext cx="369332" cy="401713"/>
          </a:xfrm>
          <a:prstGeom prst="rect">
            <a:avLst/>
          </a:prstGeom>
          <a:solidFill>
            <a:schemeClr val="bg1"/>
          </a:solidFill>
        </p:spPr>
        <p:txBody>
          <a:bodyPr vert="vert270" wrap="none" rtlCol="0">
            <a:spAutoFit/>
          </a:bodyPr>
          <a:lstStyle/>
          <a:p>
            <a:pPr fontAlgn="ctr"/>
            <a:r>
              <a:rPr lang="en-US" sz="1200" dirty="0" smtClean="0">
                <a:solidFill>
                  <a:srgbClr val="EC7061"/>
                </a:solidFill>
                <a:latin typeface="Huawei Sans" panose="020C0503030203020204" pitchFamily="34" charset="0"/>
              </a:rPr>
              <a:t>Bind</a:t>
            </a:r>
            <a:endParaRPr lang="en-US" altLang="zh-CN"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a:xfrm>
            <a:off x="2006782" y="4432727"/>
            <a:ext cx="1907895" cy="517488"/>
            <a:chOff x="2669019" y="876433"/>
            <a:chExt cx="1907895" cy="550256"/>
          </a:xfrm>
        </p:grpSpPr>
        <p:sp>
          <p:nvSpPr>
            <p:cNvPr id="55" name="圆角矩形 54"/>
            <p:cNvSpPr/>
            <p:nvPr/>
          </p:nvSpPr>
          <p:spPr>
            <a:xfrm>
              <a:off x="2695136" y="876433"/>
              <a:ext cx="1844462" cy="550256"/>
            </a:xfrm>
            <a:prstGeom prst="roundRect">
              <a:avLst>
                <a:gd name="adj" fmla="val 6784"/>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2669019" y="971565"/>
              <a:ext cx="1907895" cy="359992"/>
            </a:xfrm>
            <a:prstGeom prst="rect">
              <a:avLst/>
            </a:prstGeom>
            <a:noFill/>
          </p:spPr>
          <p:txBody>
            <a:bodyPr wrap="none" rtlCol="0">
              <a:spAutoFit/>
            </a:bodyPr>
            <a:lstStyle/>
            <a:p>
              <a:pPr fontAlgn="ctr"/>
              <a:r>
                <a:rPr lang="en-US" sz="1600" dirty="0" smtClean="0">
                  <a:latin typeface="Huawei Sans" panose="020C0503030203020204" pitchFamily="34" charset="0"/>
                </a:rPr>
                <a:t>Subordinate VLAN</a:t>
              </a:r>
              <a:endParaRPr lang="en-US" sz="1600" dirty="0">
                <a:latin typeface="Huawei Sans" panose="020C0503030203020204" pitchFamily="34" charset="0"/>
              </a:endParaRPr>
            </a:p>
          </p:txBody>
        </p:sp>
      </p:grpSp>
    </p:spTree>
    <p:extLst>
      <p:ext uri="{BB962C8B-B14F-4D97-AF65-F5344CB8AC3E}">
        <p14:creationId xmlns:p14="http://schemas.microsoft.com/office/powerpoint/2010/main" val="10614187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6119699" y="1575701"/>
            <a:ext cx="5424601" cy="4951316"/>
          </a:xfrm>
        </p:spPr>
        <p:txBody>
          <a:bodyPr/>
          <a:lstStyle/>
          <a:p>
            <a:pPr marL="0" indent="0" fontAlgn="ctr">
              <a:buNone/>
            </a:pPr>
            <a:r>
              <a:rPr lang="en-US" sz="1400" dirty="0" smtClean="0">
                <a:latin typeface="Huawei Sans" panose="020C0503030203020204" pitchFamily="34" charset="0"/>
              </a:rPr>
              <a:t>On a switch, VLANs of departments A and B are configured as subordinate group VLANs, the VLAN of the guest area is configured as a subordinate separate VLAN, and the VLAN of the interface connected to the server is configured as the principal VLAN. In addition, all the subordinate VLANs are bound to the principal VLAN. In this way, the following network design requirements are met:</a:t>
            </a:r>
            <a:endParaRPr lang="en-US" altLang="zh-CN" sz="1400" dirty="0" smtClean="0">
              <a:latin typeface="Huawei Sans" panose="020C0503030203020204" pitchFamily="34" charset="0"/>
              <a:sym typeface="Huawei Sans" panose="020C0503030203020204" pitchFamily="34" charset="0"/>
            </a:endParaRPr>
          </a:p>
          <a:p>
            <a:pPr marL="273050" lvl="1" indent="-273050" fontAlgn="ctr"/>
            <a:r>
              <a:rPr lang="en-US" sz="1200" dirty="0" smtClean="0">
                <a:latin typeface="Huawei Sans" panose="020C0503030203020204" pitchFamily="34" charset="0"/>
              </a:rPr>
              <a:t>PCs in department A can communicate with each other at Layer 2.</a:t>
            </a:r>
            <a:endParaRPr lang="en-US" altLang="zh-CN" sz="1200" dirty="0" smtClean="0">
              <a:latin typeface="Huawei Sans" panose="020C0503030203020204" pitchFamily="34" charset="0"/>
              <a:sym typeface="Huawei Sans" panose="020C0503030203020204" pitchFamily="34" charset="0"/>
            </a:endParaRPr>
          </a:p>
          <a:p>
            <a:pPr marL="273050" lvl="1" indent="-273050" fontAlgn="ctr"/>
            <a:r>
              <a:rPr lang="en-US" sz="1200" dirty="0" smtClean="0">
                <a:latin typeface="Huawei Sans" panose="020C0503030203020204" pitchFamily="34" charset="0"/>
              </a:rPr>
              <a:t>PCs in department B can communicate with each other at Layer 2.</a:t>
            </a:r>
            <a:endParaRPr lang="en-US" altLang="zh-CN" sz="1200" dirty="0" smtClean="0">
              <a:latin typeface="Huawei Sans" panose="020C0503030203020204" pitchFamily="34" charset="0"/>
              <a:sym typeface="Huawei Sans" panose="020C0503030203020204" pitchFamily="34" charset="0"/>
            </a:endParaRPr>
          </a:p>
          <a:p>
            <a:pPr marL="273050" lvl="1" indent="-273050" fontAlgn="ctr"/>
            <a:r>
              <a:rPr lang="en-US" sz="1200" dirty="0" smtClean="0">
                <a:latin typeface="Huawei Sans" panose="020C0503030203020204" pitchFamily="34" charset="0"/>
              </a:rPr>
              <a:t>Hosts in departments A and B are isolated at Layer 2.</a:t>
            </a:r>
          </a:p>
          <a:p>
            <a:pPr marL="273050" lvl="1" indent="-273050" fontAlgn="ctr"/>
            <a:r>
              <a:rPr lang="en-US" sz="1200" dirty="0" smtClean="0">
                <a:latin typeface="Huawei Sans" panose="020C0503030203020204" pitchFamily="34" charset="0"/>
              </a:rPr>
              <a:t>Employees in departments A and B can access the server at Layer 2.</a:t>
            </a:r>
            <a:endParaRPr lang="en-US" altLang="zh-CN" sz="1200" dirty="0" smtClean="0">
              <a:latin typeface="Huawei Sans" panose="020C0503030203020204" pitchFamily="34" charset="0"/>
              <a:sym typeface="Huawei Sans" panose="020C0503030203020204" pitchFamily="34" charset="0"/>
            </a:endParaRPr>
          </a:p>
          <a:p>
            <a:pPr marL="273050" lvl="1" indent="-273050" fontAlgn="ctr"/>
            <a:r>
              <a:rPr lang="en-US" sz="1200" dirty="0" smtClean="0">
                <a:latin typeface="Huawei Sans" panose="020C0503030203020204" pitchFamily="34" charset="0"/>
              </a:rPr>
              <a:t>Any PC in the guest area can access only the server and cannot access any other devices, including other guests.</a:t>
            </a:r>
          </a:p>
          <a:p>
            <a:pPr lvl="1" fontAlgn="ctr"/>
            <a:endParaRPr lang="en-US" altLang="zh-CN" sz="12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Application of MUX VLAN</a:t>
            </a:r>
            <a:endParaRPr lang="en-US" altLang="zh-CN" dirty="0">
              <a:latin typeface="Huawei Sans" panose="020C0503030203020204" pitchFamily="34" charset="0"/>
              <a:sym typeface="Huawei Sans" panose="020C0503030203020204" pitchFamily="34" charset="0"/>
            </a:endParaRPr>
          </a:p>
        </p:txBody>
      </p:sp>
      <p:grpSp>
        <p:nvGrpSpPr>
          <p:cNvPr id="47" name="组合 46"/>
          <p:cNvGrpSpPr/>
          <p:nvPr/>
        </p:nvGrpSpPr>
        <p:grpSpPr>
          <a:xfrm>
            <a:off x="686829" y="1883478"/>
            <a:ext cx="5128515" cy="3367182"/>
            <a:chOff x="686829" y="2340051"/>
            <a:chExt cx="5128515" cy="3367182"/>
          </a:xfrm>
        </p:grpSpPr>
        <p:sp>
          <p:nvSpPr>
            <p:cNvPr id="48" name="圆角矩形 47"/>
            <p:cNvSpPr/>
            <p:nvPr/>
          </p:nvSpPr>
          <p:spPr>
            <a:xfrm>
              <a:off x="4164344" y="4322933"/>
              <a:ext cx="1651000" cy="1384300"/>
            </a:xfrm>
            <a:prstGeom prst="roundRect">
              <a:avLst>
                <a:gd name="adj" fmla="val 841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圆角矩形 48"/>
            <p:cNvSpPr/>
            <p:nvPr/>
          </p:nvSpPr>
          <p:spPr>
            <a:xfrm>
              <a:off x="2421409" y="4322933"/>
              <a:ext cx="1651000" cy="1384300"/>
            </a:xfrm>
            <a:prstGeom prst="roundRect">
              <a:avLst>
                <a:gd name="adj" fmla="val 7493"/>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686829" y="4322933"/>
              <a:ext cx="1651000" cy="1384300"/>
            </a:xfrm>
            <a:prstGeom prst="roundRect">
              <a:avLst>
                <a:gd name="adj" fmla="val 7493"/>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3834" y="2340051"/>
              <a:ext cx="540000" cy="442800"/>
            </a:xfrm>
            <a:prstGeom prst="rect">
              <a:avLst/>
            </a:prstGeom>
          </p:spPr>
        </p:pic>
        <p:pic>
          <p:nvPicPr>
            <p:cNvPr id="52" name="图片 51" descr="PC.png"/>
            <p:cNvPicPr>
              <a:picLocks noChangeAspect="1"/>
            </p:cNvPicPr>
            <p:nvPr/>
          </p:nvPicPr>
          <p:blipFill>
            <a:blip r:embed="rId4" cstate="print"/>
            <a:stretch>
              <a:fillRect/>
            </a:stretch>
          </p:blipFill>
          <p:spPr>
            <a:xfrm>
              <a:off x="785582" y="4601083"/>
              <a:ext cx="539063" cy="414000"/>
            </a:xfrm>
            <a:prstGeom prst="rect">
              <a:avLst/>
            </a:prstGeom>
          </p:spPr>
        </p:pic>
        <p:pic>
          <p:nvPicPr>
            <p:cNvPr id="53" name="图片 52" descr="PC.png"/>
            <p:cNvPicPr>
              <a:picLocks noChangeAspect="1"/>
            </p:cNvPicPr>
            <p:nvPr/>
          </p:nvPicPr>
          <p:blipFill>
            <a:blip r:embed="rId4" cstate="print"/>
            <a:stretch>
              <a:fillRect/>
            </a:stretch>
          </p:blipFill>
          <p:spPr>
            <a:xfrm>
              <a:off x="1639661" y="4601083"/>
              <a:ext cx="539063" cy="414000"/>
            </a:xfrm>
            <a:prstGeom prst="rect">
              <a:avLst/>
            </a:prstGeom>
          </p:spPr>
        </p:pic>
        <p:pic>
          <p:nvPicPr>
            <p:cNvPr id="54" name="图片 53" descr="PC.png"/>
            <p:cNvPicPr>
              <a:picLocks noChangeAspect="1"/>
            </p:cNvPicPr>
            <p:nvPr/>
          </p:nvPicPr>
          <p:blipFill>
            <a:blip r:embed="rId4" cstate="print"/>
            <a:stretch>
              <a:fillRect/>
            </a:stretch>
          </p:blipFill>
          <p:spPr>
            <a:xfrm>
              <a:off x="2493740" y="4601083"/>
              <a:ext cx="539063" cy="414000"/>
            </a:xfrm>
            <a:prstGeom prst="rect">
              <a:avLst/>
            </a:prstGeom>
          </p:spPr>
        </p:pic>
        <p:pic>
          <p:nvPicPr>
            <p:cNvPr id="55" name="图片 54" descr="PC.png"/>
            <p:cNvPicPr>
              <a:picLocks noChangeAspect="1"/>
            </p:cNvPicPr>
            <p:nvPr/>
          </p:nvPicPr>
          <p:blipFill>
            <a:blip r:embed="rId4" cstate="print"/>
            <a:stretch>
              <a:fillRect/>
            </a:stretch>
          </p:blipFill>
          <p:spPr>
            <a:xfrm>
              <a:off x="3347819" y="4601083"/>
              <a:ext cx="539063" cy="414000"/>
            </a:xfrm>
            <a:prstGeom prst="rect">
              <a:avLst/>
            </a:prstGeom>
          </p:spPr>
        </p:pic>
        <p:pic>
          <p:nvPicPr>
            <p:cNvPr id="56" name="图片 55" descr="PC.png"/>
            <p:cNvPicPr>
              <a:picLocks noChangeAspect="1"/>
            </p:cNvPicPr>
            <p:nvPr/>
          </p:nvPicPr>
          <p:blipFill>
            <a:blip r:embed="rId4" cstate="print"/>
            <a:stretch>
              <a:fillRect/>
            </a:stretch>
          </p:blipFill>
          <p:spPr>
            <a:xfrm>
              <a:off x="4201898" y="4601083"/>
              <a:ext cx="539063" cy="414000"/>
            </a:xfrm>
            <a:prstGeom prst="rect">
              <a:avLst/>
            </a:prstGeom>
          </p:spPr>
        </p:pic>
        <p:pic>
          <p:nvPicPr>
            <p:cNvPr id="57" name="图片 56" descr="PC.png"/>
            <p:cNvPicPr>
              <a:picLocks noChangeAspect="1"/>
            </p:cNvPicPr>
            <p:nvPr/>
          </p:nvPicPr>
          <p:blipFill>
            <a:blip r:embed="rId4" cstate="print"/>
            <a:stretch>
              <a:fillRect/>
            </a:stretch>
          </p:blipFill>
          <p:spPr>
            <a:xfrm>
              <a:off x="5055979" y="4601083"/>
              <a:ext cx="539063" cy="414000"/>
            </a:xfrm>
            <a:prstGeom prst="rect">
              <a:avLst/>
            </a:prstGeom>
          </p:spPr>
        </p:pic>
        <p:pic>
          <p:nvPicPr>
            <p:cNvPr id="58" name="图片 5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80974" y="2340051"/>
              <a:ext cx="540000" cy="442800"/>
            </a:xfrm>
            <a:prstGeom prst="rect">
              <a:avLst/>
            </a:prstGeom>
          </p:spPr>
        </p:pic>
        <p:sp>
          <p:nvSpPr>
            <p:cNvPr id="59" name="文本框 58"/>
            <p:cNvSpPr txBox="1"/>
            <p:nvPr/>
          </p:nvSpPr>
          <p:spPr>
            <a:xfrm>
              <a:off x="785582"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1615884"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2516193"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3346495"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4206380"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PC5</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5036682" y="5045333"/>
              <a:ext cx="542136" cy="338554"/>
            </a:xfrm>
            <a:prstGeom prst="rect">
              <a:avLst/>
            </a:prstGeom>
            <a:noFill/>
          </p:spPr>
          <p:txBody>
            <a:bodyPr wrap="none" rtlCol="0">
              <a:spAutoFit/>
            </a:bodyPr>
            <a:lstStyle/>
            <a:p>
              <a:pPr fontAlgn="ctr"/>
              <a:r>
                <a:rPr lang="en-US" sz="1600" dirty="0" smtClean="0">
                  <a:latin typeface="Huawei Sans" panose="020C0503030203020204" pitchFamily="34" charset="0"/>
                </a:rPr>
                <a:t>PC6</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762322" y="5350739"/>
              <a:ext cx="1515158" cy="338554"/>
            </a:xfrm>
            <a:prstGeom prst="rect">
              <a:avLst/>
            </a:prstGeom>
            <a:noFill/>
          </p:spPr>
          <p:txBody>
            <a:bodyPr wrap="none" rtlCol="0">
              <a:spAutoFit/>
            </a:bodyPr>
            <a:lstStyle/>
            <a:p>
              <a:pPr fontAlgn="ctr"/>
              <a:r>
                <a:rPr lang="en-US" sz="1600" dirty="0" smtClean="0">
                  <a:latin typeface="Huawei Sans" panose="020C0503030203020204" pitchFamily="34" charset="0"/>
                </a:rPr>
                <a:t>Department 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2495941" y="5334984"/>
              <a:ext cx="1503938" cy="338554"/>
            </a:xfrm>
            <a:prstGeom prst="rect">
              <a:avLst/>
            </a:prstGeom>
            <a:noFill/>
          </p:spPr>
          <p:txBody>
            <a:bodyPr wrap="none" rtlCol="0">
              <a:spAutoFit/>
            </a:bodyPr>
            <a:lstStyle/>
            <a:p>
              <a:pPr fontAlgn="ctr"/>
              <a:r>
                <a:rPr lang="en-US" sz="1600" dirty="0" smtClean="0">
                  <a:latin typeface="Huawei Sans" panose="020C0503030203020204" pitchFamily="34" charset="0"/>
                </a:rPr>
                <a:t>Department B</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4390161" y="5350739"/>
              <a:ext cx="1199367" cy="338554"/>
            </a:xfrm>
            <a:prstGeom prst="rect">
              <a:avLst/>
            </a:prstGeom>
            <a:noFill/>
          </p:spPr>
          <p:txBody>
            <a:bodyPr wrap="none" rtlCol="0">
              <a:spAutoFit/>
            </a:bodyPr>
            <a:lstStyle/>
            <a:p>
              <a:pPr fontAlgn="ctr"/>
              <a:r>
                <a:rPr lang="en-US" sz="1600" dirty="0" smtClean="0">
                  <a:latin typeface="Huawei Sans" panose="020C0503030203020204" pitchFamily="34" charset="0"/>
                </a:rPr>
                <a:t>Guest area</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8" name="直接连接符 67"/>
            <p:cNvCxnSpPr/>
            <p:nvPr/>
          </p:nvCxnSpPr>
          <p:spPr>
            <a:xfrm>
              <a:off x="3013431"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093249"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3173067"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252885"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3332703"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412523"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52" idx="0"/>
            </p:cNvCxnSpPr>
            <p:nvPr/>
          </p:nvCxnSpPr>
          <p:spPr>
            <a:xfrm flipH="1">
              <a:off x="1055114"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endCxn id="53" idx="0"/>
            </p:cNvCxnSpPr>
            <p:nvPr/>
          </p:nvCxnSpPr>
          <p:spPr>
            <a:xfrm>
              <a:off x="1909193"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54" idx="0"/>
            </p:cNvCxnSpPr>
            <p:nvPr/>
          </p:nvCxnSpPr>
          <p:spPr>
            <a:xfrm>
              <a:off x="2763272"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55" idx="0"/>
            </p:cNvCxnSpPr>
            <p:nvPr/>
          </p:nvCxnSpPr>
          <p:spPr>
            <a:xfrm>
              <a:off x="3617351"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endCxn id="56" idx="0"/>
            </p:cNvCxnSpPr>
            <p:nvPr/>
          </p:nvCxnSpPr>
          <p:spPr>
            <a:xfrm>
              <a:off x="4471430"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endCxn id="57" idx="0"/>
            </p:cNvCxnSpPr>
            <p:nvPr/>
          </p:nvCxnSpPr>
          <p:spPr>
            <a:xfrm>
              <a:off x="5325511"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1045889" y="3716338"/>
              <a:ext cx="19675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909193" y="3990975"/>
              <a:ext cx="119214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2763272" y="4210050"/>
              <a:ext cx="40979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3402998" y="3716338"/>
              <a:ext cx="19225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3327162" y="3990975"/>
              <a:ext cx="114426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3246536" y="4210050"/>
              <a:ext cx="37081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58" idx="1"/>
              <a:endCxn id="51" idx="3"/>
            </p:cNvCxnSpPr>
            <p:nvPr/>
          </p:nvCxnSpPr>
          <p:spPr>
            <a:xfrm flipH="1">
              <a:off x="3493834" y="2561451"/>
              <a:ext cx="148714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87" name="文本框 86"/>
          <p:cNvSpPr txBox="1"/>
          <p:nvPr/>
        </p:nvSpPr>
        <p:spPr>
          <a:xfrm>
            <a:off x="2895487" y="1575701"/>
            <a:ext cx="641522" cy="276999"/>
          </a:xfrm>
          <a:prstGeom prst="rect">
            <a:avLst/>
          </a:prstGeom>
          <a:noFill/>
        </p:spPr>
        <p:txBody>
          <a:bodyPr wrap="none" rtlCol="0">
            <a:spAutoFit/>
          </a:bodyPr>
          <a:lstStyle/>
          <a:p>
            <a:pPr fontAlgn="ctr"/>
            <a:r>
              <a:rPr lang="en-US" sz="1200" dirty="0" smtClean="0">
                <a:latin typeface="Huawei Sans" panose="020C0503030203020204" pitchFamily="34" charset="0"/>
              </a:rPr>
              <a:t>Switch</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文本框 87"/>
          <p:cNvSpPr txBox="1"/>
          <p:nvPr/>
        </p:nvSpPr>
        <p:spPr>
          <a:xfrm>
            <a:off x="4900427" y="1576887"/>
            <a:ext cx="620683" cy="276999"/>
          </a:xfrm>
          <a:prstGeom prst="rect">
            <a:avLst/>
          </a:prstGeom>
          <a:noFill/>
        </p:spPr>
        <p:txBody>
          <a:bodyPr wrap="none" rtlCol="0">
            <a:spAutoFit/>
          </a:bodyPr>
          <a:lstStyle/>
          <a:p>
            <a:pPr fontAlgn="ctr"/>
            <a:r>
              <a:rPr lang="en-US" sz="1200" dirty="0" smtClean="0">
                <a:latin typeface="Huawei Sans" panose="020C0503030203020204" pitchFamily="34" charset="0"/>
              </a:rPr>
              <a:t>Server</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326391" y="5296102"/>
            <a:ext cx="1420582"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Separate VLAN</a:t>
            </a:r>
            <a:endParaRPr lang="en-US" sz="1400" dirty="0">
              <a:solidFill>
                <a:srgbClr val="EC7061"/>
              </a:solidFill>
              <a:latin typeface="Huawei Sans" panose="020C0503030203020204" pitchFamily="34" charset="0"/>
            </a:endParaRPr>
          </a:p>
        </p:txBody>
      </p:sp>
      <p:sp>
        <p:nvSpPr>
          <p:cNvPr id="89" name="文本框 88"/>
          <p:cNvSpPr txBox="1"/>
          <p:nvPr/>
        </p:nvSpPr>
        <p:spPr>
          <a:xfrm>
            <a:off x="2648392" y="5310587"/>
            <a:ext cx="1208985"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Group VLAN</a:t>
            </a:r>
            <a:endParaRPr lang="en-US" sz="1400" dirty="0">
              <a:solidFill>
                <a:srgbClr val="EC7061"/>
              </a:solidFill>
              <a:latin typeface="Huawei Sans" panose="020C0503030203020204" pitchFamily="34" charset="0"/>
            </a:endParaRPr>
          </a:p>
        </p:txBody>
      </p:sp>
      <p:sp>
        <p:nvSpPr>
          <p:cNvPr id="90" name="文本框 89"/>
          <p:cNvSpPr txBox="1"/>
          <p:nvPr/>
        </p:nvSpPr>
        <p:spPr>
          <a:xfrm>
            <a:off x="949035" y="5298537"/>
            <a:ext cx="1208985"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Group VLAN</a:t>
            </a:r>
            <a:endParaRPr lang="en-US" sz="1400" dirty="0">
              <a:solidFill>
                <a:srgbClr val="EC7061"/>
              </a:solidFill>
              <a:latin typeface="Huawei Sans" panose="020C0503030203020204" pitchFamily="34" charset="0"/>
            </a:endParaRPr>
          </a:p>
        </p:txBody>
      </p:sp>
      <p:sp>
        <p:nvSpPr>
          <p:cNvPr id="91" name="文本框 90"/>
          <p:cNvSpPr txBox="1"/>
          <p:nvPr/>
        </p:nvSpPr>
        <p:spPr>
          <a:xfrm>
            <a:off x="3449283" y="2131741"/>
            <a:ext cx="1401346" cy="307777"/>
          </a:xfrm>
          <a:prstGeom prst="rect">
            <a:avLst/>
          </a:prstGeom>
          <a:noFill/>
        </p:spPr>
        <p:txBody>
          <a:bodyPr wrap="none" rtlCol="0">
            <a:spAutoFit/>
          </a:bodyPr>
          <a:lstStyle/>
          <a:p>
            <a:pPr fontAlgn="ctr"/>
            <a:r>
              <a:rPr lang="en-US" sz="1400" dirty="0" smtClean="0">
                <a:solidFill>
                  <a:srgbClr val="EC7061"/>
                </a:solidFill>
                <a:latin typeface="Huawei Sans" panose="020C0503030203020204" pitchFamily="34" charset="0"/>
              </a:rPr>
              <a:t>Principal VLAN</a:t>
            </a:r>
            <a:endParaRPr lang="en-US" sz="14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2420170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dirty="0" smtClean="0">
                <a:latin typeface="Huawei Sans" panose="020C0503030203020204" pitchFamily="34" charset="0"/>
              </a:rPr>
              <a:t>Advanced VLAN Technologies</a:t>
            </a:r>
            <a:endParaRPr lang="en-US" dirty="0">
              <a:latin typeface="Huawei Sans" panose="020C0503030203020204" pitchFamily="34" charset="0"/>
            </a:endParaRP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1047255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MUX VLAN Configuration Commands</a:t>
            </a:r>
            <a:endParaRPr lang="en-US" dirty="0">
              <a:latin typeface="Huawei Sans" panose="020C0503030203020204" pitchFamily="34" charset="0"/>
            </a:endParaRPr>
          </a:p>
        </p:txBody>
      </p:sp>
      <p:sp>
        <p:nvSpPr>
          <p:cNvPr id="6" name="矩形 5"/>
          <p:cNvSpPr/>
          <p:nvPr/>
        </p:nvSpPr>
        <p:spPr>
          <a:xfrm>
            <a:off x="993810" y="1708613"/>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[Huawei-vlan100] </a:t>
            </a:r>
            <a:r>
              <a:rPr lang="en-US" sz="1600" b="1" dirty="0" smtClean="0">
                <a:latin typeface="Huawei Sans" panose="020C0503030203020204" pitchFamily="34" charset="0"/>
              </a:rPr>
              <a:t>mux-</a:t>
            </a:r>
            <a:r>
              <a:rPr lang="en-US" sz="1600" b="1" dirty="0" err="1" smtClean="0">
                <a:latin typeface="Huawei Sans" panose="020C0503030203020204" pitchFamily="34" charset="0"/>
              </a:rPr>
              <a:t>vlan</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a principal VLAN for MUX 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993810" y="2020994"/>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VLAN is configured as a MUX VLAN, that is, principal VLAN. The VLAN ID assigned to a principal VLAN cannot be used as the super-VLAN or sub-VLAN.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993810" y="310228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[Huawei-vlan100] </a:t>
            </a:r>
            <a:r>
              <a:rPr lang="en-US" sz="1600" b="1" dirty="0" smtClean="0">
                <a:latin typeface="Huawei Sans" panose="020C0503030203020204" pitchFamily="34" charset="0"/>
              </a:rPr>
              <a:t>subordinate group</a:t>
            </a:r>
            <a:r>
              <a:rPr lang="en-US" sz="1600" dirty="0" smtClean="0">
                <a:latin typeface="Huawei Sans" panose="020C0503030203020204" pitchFamily="34" charset="0"/>
              </a:rPr>
              <a:t> { </a:t>
            </a:r>
            <a:r>
              <a:rPr lang="en-US" sz="1600" i="1" dirty="0" smtClean="0">
                <a:latin typeface="Huawei Sans" panose="020C0503030203020204" pitchFamily="34" charset="0"/>
              </a:rPr>
              <a:t>vlan-id1</a:t>
            </a:r>
            <a:r>
              <a:rPr lang="en-US" sz="1600" dirty="0" smtClean="0">
                <a:latin typeface="Huawei Sans" panose="020C0503030203020204" pitchFamily="34" charset="0"/>
              </a:rPr>
              <a:t> [ </a:t>
            </a:r>
            <a:r>
              <a:rPr lang="en-US" sz="1600" b="1" dirty="0" smtClean="0">
                <a:latin typeface="Huawei Sans" panose="020C0503030203020204" pitchFamily="34" charset="0"/>
              </a:rPr>
              <a:t>to</a:t>
            </a:r>
            <a:r>
              <a:rPr lang="en-US" sz="1600" dirty="0" smtClean="0">
                <a:latin typeface="Huawei Sans" panose="020C0503030203020204" pitchFamily="34" charset="0"/>
              </a:rPr>
              <a:t> </a:t>
            </a:r>
            <a:r>
              <a:rPr lang="en-US" sz="1600" i="1" dirty="0" smtClean="0">
                <a:latin typeface="Huawei Sans" panose="020C0503030203020204" pitchFamily="34" charset="0"/>
              </a:rPr>
              <a:t>vlan-id2</a:t>
            </a:r>
            <a:r>
              <a:rPr lang="en-US" sz="1600" dirty="0" smtClean="0">
                <a:latin typeface="Huawei Sans" panose="020C0503030203020204" pitchFamily="34" charset="0"/>
              </a:rPr>
              <a:t> ] }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4" y="2722055"/>
            <a:ext cx="11089232" cy="338554"/>
          </a:xfrm>
          <a:prstGeom prst="rect">
            <a:avLst/>
          </a:prstGeom>
        </p:spPr>
        <p:txBody>
          <a:bodyPr wrap="square">
            <a:spAutoFit/>
          </a:bodyPr>
          <a:lstStyle/>
          <a:p>
            <a:pPr marL="342900" indent="-342900" fontAlgn="ctr">
              <a:buFont typeface="+mj-lt"/>
              <a:buAutoNum type="arabicPeriod" startAt="2"/>
            </a:pPr>
            <a:r>
              <a:rPr lang="en-US" sz="1600" dirty="0" smtClean="0">
                <a:latin typeface="Huawei Sans" panose="020C0503030203020204" pitchFamily="34" charset="0"/>
              </a:rPr>
              <a:t>Configure a group 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6" name="矩形 15"/>
          <p:cNvSpPr/>
          <p:nvPr/>
        </p:nvSpPr>
        <p:spPr>
          <a:xfrm>
            <a:off x="993810" y="3416913"/>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A maximum of 128 group VLANs can be configured for a principal 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993810" y="5480647"/>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 mux-</a:t>
            </a:r>
            <a:r>
              <a:rPr lang="en-US" sz="1600" b="1" dirty="0" err="1" smtClean="0">
                <a:latin typeface="Huawei Sans" panose="020C0503030203020204" pitchFamily="34" charset="0"/>
              </a:rPr>
              <a:t>vlan</a:t>
            </a:r>
            <a:r>
              <a:rPr lang="en-US" sz="1600" b="1" dirty="0" smtClean="0">
                <a:latin typeface="Huawei Sans" panose="020C0503030203020204" pitchFamily="34" charset="0"/>
              </a:rPr>
              <a:t> enable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551384" y="3855123"/>
            <a:ext cx="11089232" cy="338554"/>
          </a:xfrm>
          <a:prstGeom prst="rect">
            <a:avLst/>
          </a:prstGeom>
        </p:spPr>
        <p:txBody>
          <a:bodyPr wrap="square">
            <a:spAutoFit/>
          </a:bodyPr>
          <a:lstStyle/>
          <a:p>
            <a:pPr marL="342900" indent="-342900" fontAlgn="ctr">
              <a:buFont typeface="+mj-lt"/>
              <a:buAutoNum type="arabicPeriod" startAt="3"/>
            </a:pPr>
            <a:r>
              <a:rPr lang="en-US" sz="1600" dirty="0" smtClean="0">
                <a:latin typeface="Huawei Sans" panose="020C0503030203020204" pitchFamily="34" charset="0"/>
              </a:rPr>
              <a:t>Configure a separate VLAN.</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9" name="矩形 18"/>
          <p:cNvSpPr/>
          <p:nvPr/>
        </p:nvSpPr>
        <p:spPr>
          <a:xfrm>
            <a:off x="993810" y="5743001"/>
            <a:ext cx="10931490"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Interfaces of negotiation-auto and negotiation-desirable types do not support the </a:t>
            </a:r>
            <a:r>
              <a:rPr lang="en-US" sz="1600" b="1" dirty="0" smtClean="0">
                <a:latin typeface="Huawei Sans" panose="020C0503030203020204" pitchFamily="34" charset="0"/>
              </a:rPr>
              <a:t>port mux-</a:t>
            </a:r>
            <a:r>
              <a:rPr lang="en-US" sz="1600" b="1" dirty="0" err="1" smtClean="0">
                <a:latin typeface="Huawei Sans" panose="020C0503030203020204" pitchFamily="34" charset="0"/>
              </a:rPr>
              <a:t>vlan</a:t>
            </a:r>
            <a:r>
              <a:rPr lang="en-US" sz="1600" b="1" dirty="0" smtClean="0">
                <a:latin typeface="Huawei Sans" panose="020C0503030203020204" pitchFamily="34" charset="0"/>
              </a:rPr>
              <a:t> enable</a:t>
            </a:r>
            <a:r>
              <a:rPr lang="en-US" sz="1600" dirty="0" smtClean="0">
                <a:latin typeface="Huawei Sans" panose="020C0503030203020204" pitchFamily="34" charset="0"/>
              </a:rPr>
              <a:t> command.</a:t>
            </a:r>
            <a:endParaRPr lang="en-US" sz="1600" dirty="0">
              <a:latin typeface="Huawei Sans" panose="020C0503030203020204" pitchFamily="34" charset="0"/>
            </a:endParaRPr>
          </a:p>
        </p:txBody>
      </p:sp>
      <p:sp>
        <p:nvSpPr>
          <p:cNvPr id="12" name="矩形 11"/>
          <p:cNvSpPr/>
          <p:nvPr/>
        </p:nvSpPr>
        <p:spPr>
          <a:xfrm>
            <a:off x="993810" y="4213346"/>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[Huawei-vlan100] </a:t>
            </a:r>
            <a:r>
              <a:rPr lang="en-US" sz="1600" b="1" dirty="0" smtClean="0">
                <a:latin typeface="Huawei Sans" panose="020C0503030203020204" pitchFamily="34" charset="0"/>
              </a:rPr>
              <a:t>subordinate separate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3" name="矩形 12"/>
          <p:cNvSpPr/>
          <p:nvPr/>
        </p:nvSpPr>
        <p:spPr>
          <a:xfrm>
            <a:off x="551379" y="5143026"/>
            <a:ext cx="11089232" cy="338554"/>
          </a:xfrm>
          <a:prstGeom prst="rect">
            <a:avLst/>
          </a:prstGeom>
        </p:spPr>
        <p:txBody>
          <a:bodyPr wrap="square">
            <a:spAutoFit/>
          </a:bodyPr>
          <a:lstStyle/>
          <a:p>
            <a:pPr fontAlgn="ctr"/>
            <a:r>
              <a:rPr lang="en-US" sz="1600" dirty="0" smtClean="0">
                <a:latin typeface="Huawei Sans" panose="020C0503030203020204" pitchFamily="34" charset="0"/>
              </a:rPr>
              <a:t>4.   Enable the MUX VLAN function on an Interface.</a:t>
            </a:r>
            <a:endParaRPr lang="en-US" sz="1600" dirty="0">
              <a:latin typeface="Huawei Sans" panose="020C0503030203020204" pitchFamily="34" charset="0"/>
            </a:endParaRPr>
          </a:p>
        </p:txBody>
      </p:sp>
      <p:sp>
        <p:nvSpPr>
          <p:cNvPr id="20" name="矩形 19"/>
          <p:cNvSpPr/>
          <p:nvPr/>
        </p:nvSpPr>
        <p:spPr>
          <a:xfrm>
            <a:off x="993810" y="4485287"/>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Only one separate VLAN can be configured for a principal VLAN. The IDs of the group VLAN and separate VLAN in a MUX VLAN must be different.</a:t>
            </a:r>
            <a:endParaRPr lang="en-US" sz="1600" dirty="0">
              <a:latin typeface="Huawei Sans" panose="020C0503030203020204" pitchFamily="34" charset="0"/>
            </a:endParaRPr>
          </a:p>
        </p:txBody>
      </p:sp>
    </p:spTree>
    <p:extLst>
      <p:ext uri="{BB962C8B-B14F-4D97-AF65-F5344CB8AC3E}">
        <p14:creationId xmlns:p14="http://schemas.microsoft.com/office/powerpoint/2010/main" val="40630662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71200" y="4920464"/>
            <a:ext cx="5624800" cy="1455597"/>
          </a:xfrm>
        </p:spPr>
        <p:txBody>
          <a:bodyPr/>
          <a:lstStyle/>
          <a:p>
            <a:pPr fontAlgn="ctr">
              <a:lnSpc>
                <a:spcPct val="100000"/>
              </a:lnSpc>
            </a:pPr>
            <a:r>
              <a:rPr lang="en-US" sz="1100" b="1" dirty="0" smtClean="0">
                <a:latin typeface="Huawei Sans" panose="020C0503030203020204" pitchFamily="34" charset="0"/>
              </a:rPr>
              <a:t>Requirements:</a:t>
            </a:r>
          </a:p>
          <a:p>
            <a:pPr marL="542925" lvl="1" indent="-247650" fontAlgn="ctr">
              <a:lnSpc>
                <a:spcPct val="100000"/>
              </a:lnSpc>
            </a:pPr>
            <a:r>
              <a:rPr lang="en-US" sz="1100" dirty="0" smtClean="0">
                <a:latin typeface="Huawei Sans" panose="020C0503030203020204" pitchFamily="34" charset="0"/>
              </a:rPr>
              <a:t>The server can communicate with all hosts at Layer 2.</a:t>
            </a:r>
            <a:endParaRPr lang="en-US" altLang="zh-CN" sz="1100" dirty="0" smtClean="0">
              <a:latin typeface="Huawei Sans" panose="020C0503030203020204" pitchFamily="34" charset="0"/>
              <a:sym typeface="Huawei Sans" panose="020C0503030203020204" pitchFamily="34" charset="0"/>
            </a:endParaRPr>
          </a:p>
          <a:p>
            <a:pPr marL="542925" lvl="1" indent="-247650" fontAlgn="ctr">
              <a:lnSpc>
                <a:spcPct val="100000"/>
              </a:lnSpc>
            </a:pPr>
            <a:r>
              <a:rPr lang="en-US" sz="1100" dirty="0" smtClean="0">
                <a:latin typeface="Huawei Sans" panose="020C0503030203020204" pitchFamily="34" charset="0"/>
              </a:rPr>
              <a:t>Department A, department B, and the guest area cannot communicate with each other at Layer 2.</a:t>
            </a:r>
            <a:endParaRPr lang="en-US" altLang="zh-CN" sz="1100" dirty="0" smtClean="0">
              <a:latin typeface="Huawei Sans" panose="020C0503030203020204" pitchFamily="34" charset="0"/>
              <a:sym typeface="Huawei Sans" panose="020C0503030203020204" pitchFamily="34" charset="0"/>
            </a:endParaRPr>
          </a:p>
          <a:p>
            <a:pPr marL="542925" lvl="1" indent="-247650" fontAlgn="ctr">
              <a:lnSpc>
                <a:spcPct val="100000"/>
              </a:lnSpc>
            </a:pPr>
            <a:r>
              <a:rPr lang="en-US" sz="1100" dirty="0" smtClean="0">
                <a:latin typeface="Huawei Sans" panose="020C0503030203020204" pitchFamily="34" charset="0"/>
              </a:rPr>
              <a:t>PCs in departments A and B can communicate with each other at Layer 2.</a:t>
            </a:r>
            <a:endParaRPr lang="en-US" altLang="zh-CN" sz="1100" dirty="0" smtClean="0">
              <a:latin typeface="Huawei Sans" panose="020C0503030203020204" pitchFamily="34" charset="0"/>
              <a:sym typeface="Huawei Sans" panose="020C0503030203020204" pitchFamily="34" charset="0"/>
            </a:endParaRPr>
          </a:p>
          <a:p>
            <a:pPr marL="542925" lvl="1" indent="-247650" fontAlgn="ctr">
              <a:lnSpc>
                <a:spcPct val="100000"/>
              </a:lnSpc>
            </a:pPr>
            <a:r>
              <a:rPr lang="en-US" sz="1100" dirty="0" smtClean="0">
                <a:latin typeface="Huawei Sans" panose="020C0503030203020204" pitchFamily="34" charset="0"/>
              </a:rPr>
              <a:t>Hosts in the guest area cannot communicate with each other at Layer 2.</a:t>
            </a:r>
            <a:endParaRPr lang="en-US" altLang="zh-CN" sz="1100" dirty="0" smtClean="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MUX VLAN Configuration Example</a:t>
            </a:r>
            <a:endParaRPr lang="en-US" altLang="zh-CN" dirty="0">
              <a:latin typeface="Huawei Sans" panose="020C0503030203020204" pitchFamily="34" charset="0"/>
              <a:sym typeface="Huawei Sans" panose="020C0503030203020204" pitchFamily="34" charset="0"/>
            </a:endParaRPr>
          </a:p>
        </p:txBody>
      </p:sp>
      <p:grpSp>
        <p:nvGrpSpPr>
          <p:cNvPr id="47" name="组合 46"/>
          <p:cNvGrpSpPr/>
          <p:nvPr/>
        </p:nvGrpSpPr>
        <p:grpSpPr>
          <a:xfrm>
            <a:off x="662459" y="1224387"/>
            <a:ext cx="5148334" cy="3710123"/>
            <a:chOff x="667010" y="1575560"/>
            <a:chExt cx="5148334" cy="3710123"/>
          </a:xfrm>
        </p:grpSpPr>
        <p:grpSp>
          <p:nvGrpSpPr>
            <p:cNvPr id="5" name="组合 4"/>
            <p:cNvGrpSpPr/>
            <p:nvPr/>
          </p:nvGrpSpPr>
          <p:grpSpPr>
            <a:xfrm>
              <a:off x="667010" y="1883478"/>
              <a:ext cx="5148334" cy="3402205"/>
              <a:chOff x="667010" y="2340051"/>
              <a:chExt cx="5148334" cy="3402205"/>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53834" y="2340051"/>
                <a:ext cx="540000" cy="442800"/>
              </a:xfrm>
              <a:prstGeom prst="rect">
                <a:avLst/>
              </a:prstGeom>
            </p:spPr>
          </p:pic>
          <p:pic>
            <p:nvPicPr>
              <p:cNvPr id="7" name="图片 6" descr="PC.png"/>
              <p:cNvPicPr>
                <a:picLocks noChangeAspect="1"/>
              </p:cNvPicPr>
              <p:nvPr/>
            </p:nvPicPr>
            <p:blipFill>
              <a:blip r:embed="rId4" cstate="print"/>
              <a:stretch>
                <a:fillRect/>
              </a:stretch>
            </p:blipFill>
            <p:spPr>
              <a:xfrm>
                <a:off x="785582" y="4601083"/>
                <a:ext cx="539063" cy="414000"/>
              </a:xfrm>
              <a:prstGeom prst="rect">
                <a:avLst/>
              </a:prstGeom>
            </p:spPr>
          </p:pic>
          <p:pic>
            <p:nvPicPr>
              <p:cNvPr id="8" name="图片 7" descr="PC.png"/>
              <p:cNvPicPr>
                <a:picLocks noChangeAspect="1"/>
              </p:cNvPicPr>
              <p:nvPr/>
            </p:nvPicPr>
            <p:blipFill>
              <a:blip r:embed="rId4" cstate="print"/>
              <a:stretch>
                <a:fillRect/>
              </a:stretch>
            </p:blipFill>
            <p:spPr>
              <a:xfrm>
                <a:off x="1639661" y="4601083"/>
                <a:ext cx="539063" cy="414000"/>
              </a:xfrm>
              <a:prstGeom prst="rect">
                <a:avLst/>
              </a:prstGeom>
            </p:spPr>
          </p:pic>
          <p:pic>
            <p:nvPicPr>
              <p:cNvPr id="9" name="图片 8" descr="PC.png"/>
              <p:cNvPicPr>
                <a:picLocks noChangeAspect="1"/>
              </p:cNvPicPr>
              <p:nvPr/>
            </p:nvPicPr>
            <p:blipFill>
              <a:blip r:embed="rId4" cstate="print"/>
              <a:stretch>
                <a:fillRect/>
              </a:stretch>
            </p:blipFill>
            <p:spPr>
              <a:xfrm>
                <a:off x="2493740" y="4601083"/>
                <a:ext cx="539063" cy="414000"/>
              </a:xfrm>
              <a:prstGeom prst="rect">
                <a:avLst/>
              </a:prstGeom>
            </p:spPr>
          </p:pic>
          <p:pic>
            <p:nvPicPr>
              <p:cNvPr id="10" name="图片 9" descr="PC.png"/>
              <p:cNvPicPr>
                <a:picLocks noChangeAspect="1"/>
              </p:cNvPicPr>
              <p:nvPr/>
            </p:nvPicPr>
            <p:blipFill>
              <a:blip r:embed="rId4" cstate="print"/>
              <a:stretch>
                <a:fillRect/>
              </a:stretch>
            </p:blipFill>
            <p:spPr>
              <a:xfrm>
                <a:off x="3347819" y="4601083"/>
                <a:ext cx="539063" cy="414000"/>
              </a:xfrm>
              <a:prstGeom prst="rect">
                <a:avLst/>
              </a:prstGeom>
            </p:spPr>
          </p:pic>
          <p:pic>
            <p:nvPicPr>
              <p:cNvPr id="11" name="图片 10" descr="PC.png"/>
              <p:cNvPicPr>
                <a:picLocks noChangeAspect="1"/>
              </p:cNvPicPr>
              <p:nvPr/>
            </p:nvPicPr>
            <p:blipFill>
              <a:blip r:embed="rId4" cstate="print"/>
              <a:stretch>
                <a:fillRect/>
              </a:stretch>
            </p:blipFill>
            <p:spPr>
              <a:xfrm>
                <a:off x="4201898" y="4601083"/>
                <a:ext cx="539063" cy="414000"/>
              </a:xfrm>
              <a:prstGeom prst="rect">
                <a:avLst/>
              </a:prstGeom>
            </p:spPr>
          </p:pic>
          <p:pic>
            <p:nvPicPr>
              <p:cNvPr id="12" name="图片 11" descr="PC.png"/>
              <p:cNvPicPr>
                <a:picLocks noChangeAspect="1"/>
              </p:cNvPicPr>
              <p:nvPr/>
            </p:nvPicPr>
            <p:blipFill>
              <a:blip r:embed="rId4" cstate="print"/>
              <a:stretch>
                <a:fillRect/>
              </a:stretch>
            </p:blipFill>
            <p:spPr>
              <a:xfrm>
                <a:off x="5055979" y="4601083"/>
                <a:ext cx="539063" cy="4140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80974" y="2340051"/>
                <a:ext cx="540000" cy="442800"/>
              </a:xfrm>
              <a:prstGeom prst="rect">
                <a:avLst/>
              </a:prstGeom>
            </p:spPr>
          </p:pic>
          <p:sp>
            <p:nvSpPr>
              <p:cNvPr id="14" name="圆角矩形 13"/>
              <p:cNvSpPr/>
              <p:nvPr/>
            </p:nvSpPr>
            <p:spPr>
              <a:xfrm>
                <a:off x="686829" y="4322933"/>
                <a:ext cx="1651000" cy="1384300"/>
              </a:xfrm>
              <a:prstGeom prst="roundRect">
                <a:avLst>
                  <a:gd name="adj" fmla="val 7493"/>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a:xfrm>
                <a:off x="2421409" y="4322933"/>
                <a:ext cx="1651000" cy="1384300"/>
              </a:xfrm>
              <a:prstGeom prst="roundRect">
                <a:avLst>
                  <a:gd name="adj" fmla="val 7493"/>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a:off x="4164344" y="4322933"/>
                <a:ext cx="1651000" cy="1384300"/>
              </a:xfrm>
              <a:prstGeom prst="roundRect">
                <a:avLst>
                  <a:gd name="adj" fmla="val 8410"/>
                </a:avLst>
              </a:prstGeom>
              <a:noFill/>
              <a:ln w="1270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文本框 16"/>
              <p:cNvSpPr txBox="1"/>
              <p:nvPr/>
            </p:nvSpPr>
            <p:spPr>
              <a:xfrm>
                <a:off x="785582"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1615884"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2516193"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3346495"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4206380"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PC5</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5036682" y="5007233"/>
                <a:ext cx="453970" cy="276999"/>
              </a:xfrm>
              <a:prstGeom prst="rect">
                <a:avLst/>
              </a:prstGeom>
              <a:noFill/>
            </p:spPr>
            <p:txBody>
              <a:bodyPr wrap="none" rtlCol="0">
                <a:spAutoFit/>
              </a:bodyPr>
              <a:lstStyle/>
              <a:p>
                <a:pPr fontAlgn="ctr"/>
                <a:r>
                  <a:rPr lang="en-US" sz="1200" dirty="0" smtClean="0">
                    <a:latin typeface="Huawei Sans" panose="020C0503030203020204" pitchFamily="34" charset="0"/>
                  </a:rPr>
                  <a:t>PC6</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667010" y="5219036"/>
                <a:ext cx="1695418"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Department A </a:t>
                </a:r>
                <a:r>
                  <a:rPr lang="en-US" sz="1400" dirty="0" smtClean="0">
                    <a:solidFill>
                      <a:srgbClr val="EC7061"/>
                    </a:solidFill>
                    <a:latin typeface="Huawei Sans" panose="020C0503030203020204" pitchFamily="34" charset="0"/>
                  </a:rPr>
                  <a:t>VLAN 10</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2413265" y="5219036"/>
                <a:ext cx="1687719"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Department B </a:t>
                </a:r>
                <a:r>
                  <a:rPr lang="en-US" sz="1400" dirty="0" smtClean="0">
                    <a:solidFill>
                      <a:srgbClr val="EC7061"/>
                    </a:solidFill>
                    <a:latin typeface="Huawei Sans" panose="020C0503030203020204" pitchFamily="34" charset="0"/>
                  </a:rPr>
                  <a:t>VLAN 20</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文本框 24"/>
              <p:cNvSpPr txBox="1"/>
              <p:nvPr/>
            </p:nvSpPr>
            <p:spPr>
              <a:xfrm>
                <a:off x="4234334" y="5219036"/>
                <a:ext cx="1522633" cy="523220"/>
              </a:xfrm>
              <a:prstGeom prst="rect">
                <a:avLst/>
              </a:prstGeom>
              <a:noFill/>
            </p:spPr>
            <p:txBody>
              <a:bodyPr wrap="square" rtlCol="0">
                <a:spAutoFit/>
              </a:bodyPr>
              <a:lstStyle/>
              <a:p>
                <a:pPr algn="ctr" fontAlgn="ctr"/>
                <a:r>
                  <a:rPr lang="en-US" sz="1400" dirty="0" smtClean="0">
                    <a:latin typeface="Huawei Sans" panose="020C0503030203020204" pitchFamily="34" charset="0"/>
                  </a:rPr>
                  <a:t>Guest area </a:t>
                </a:r>
                <a:r>
                  <a:rPr lang="en-US" sz="1400" dirty="0" smtClean="0">
                    <a:solidFill>
                      <a:srgbClr val="EC7061"/>
                    </a:solidFill>
                    <a:latin typeface="Huawei Sans" panose="020C0503030203020204" pitchFamily="34" charset="0"/>
                  </a:rPr>
                  <a:t>VLAN 30</a:t>
                </a:r>
                <a:endParaRPr lang="en-US" altLang="zh-CN"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直接连接符 25"/>
              <p:cNvCxnSpPr/>
              <p:nvPr/>
            </p:nvCxnSpPr>
            <p:spPr>
              <a:xfrm>
                <a:off x="3013431"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093249"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173067"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252885" y="2782851"/>
                <a:ext cx="0" cy="142719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332703" y="2782851"/>
                <a:ext cx="0" cy="120812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412523" y="2782851"/>
                <a:ext cx="0" cy="9334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7" idx="0"/>
              </p:cNvCxnSpPr>
              <p:nvPr/>
            </p:nvCxnSpPr>
            <p:spPr>
              <a:xfrm flipH="1">
                <a:off x="1055114"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8" idx="0"/>
              </p:cNvCxnSpPr>
              <p:nvPr/>
            </p:nvCxnSpPr>
            <p:spPr>
              <a:xfrm>
                <a:off x="1909193"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9" idx="0"/>
              </p:cNvCxnSpPr>
              <p:nvPr/>
            </p:nvCxnSpPr>
            <p:spPr>
              <a:xfrm>
                <a:off x="2763272"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10" idx="0"/>
              </p:cNvCxnSpPr>
              <p:nvPr/>
            </p:nvCxnSpPr>
            <p:spPr>
              <a:xfrm>
                <a:off x="3617351" y="4210050"/>
                <a:ext cx="0" cy="39103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11" idx="0"/>
              </p:cNvCxnSpPr>
              <p:nvPr/>
            </p:nvCxnSpPr>
            <p:spPr>
              <a:xfrm>
                <a:off x="4471430" y="3990975"/>
                <a:ext cx="0" cy="61010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12" idx="0"/>
              </p:cNvCxnSpPr>
              <p:nvPr/>
            </p:nvCxnSpPr>
            <p:spPr>
              <a:xfrm>
                <a:off x="5325511" y="3716338"/>
                <a:ext cx="0" cy="88474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045889" y="3716338"/>
                <a:ext cx="196754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909193" y="3990975"/>
                <a:ext cx="119214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2763272" y="4210050"/>
                <a:ext cx="40979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3402998" y="3716338"/>
                <a:ext cx="1922513"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3327162" y="3990975"/>
                <a:ext cx="114426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3246536" y="4210050"/>
                <a:ext cx="37081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3" idx="1"/>
                <a:endCxn id="6" idx="3"/>
              </p:cNvCxnSpPr>
              <p:nvPr/>
            </p:nvCxnSpPr>
            <p:spPr>
              <a:xfrm flipH="1">
                <a:off x="3493834" y="2561451"/>
                <a:ext cx="148714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2958636" y="1575560"/>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4857695" y="1586587"/>
              <a:ext cx="649537" cy="276999"/>
            </a:xfrm>
            <a:prstGeom prst="rect">
              <a:avLst/>
            </a:prstGeom>
            <a:noFill/>
          </p:spPr>
          <p:txBody>
            <a:bodyPr wrap="none" rtlCol="0">
              <a:spAutoFit/>
            </a:bodyPr>
            <a:lstStyle/>
            <a:p>
              <a:pPr fontAlgn="ctr"/>
              <a:r>
                <a:rPr lang="en-US" sz="1200" b="1" dirty="0" smtClean="0">
                  <a:latin typeface="Huawei Sans" panose="020C0503030203020204" pitchFamily="34" charset="0"/>
                </a:rPr>
                <a:t>Server</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文本框 47"/>
          <p:cNvSpPr txBox="1"/>
          <p:nvPr/>
        </p:nvSpPr>
        <p:spPr>
          <a:xfrm>
            <a:off x="1673640" y="2663685"/>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2037270" y="295346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2445280" y="316611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3226269" y="3165900"/>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3602757" y="2961154"/>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GE0/0/5</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3965096" y="2654827"/>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GE0/0/6</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3488937" y="1505426"/>
            <a:ext cx="785793" cy="261610"/>
          </a:xfrm>
          <a:prstGeom prst="rect">
            <a:avLst/>
          </a:prstGeom>
          <a:noFill/>
        </p:spPr>
        <p:txBody>
          <a:bodyPr wrap="none" rtlCol="0">
            <a:spAutoFit/>
          </a:bodyPr>
          <a:lstStyle/>
          <a:p>
            <a:pPr fontAlgn="ctr"/>
            <a:r>
              <a:rPr lang="en-US" sz="1100" dirty="0" smtClean="0">
                <a:latin typeface="Huawei Sans" panose="020C0503030203020204" pitchFamily="34" charset="0"/>
              </a:rPr>
              <a:t>GE0/0/24</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文本框 54"/>
          <p:cNvSpPr txBox="1"/>
          <p:nvPr/>
        </p:nvSpPr>
        <p:spPr>
          <a:xfrm>
            <a:off x="6050366" y="1203876"/>
            <a:ext cx="2319866" cy="369332"/>
          </a:xfrm>
          <a:prstGeom prst="rect">
            <a:avLst/>
          </a:prstGeom>
          <a:noFill/>
        </p:spPr>
        <p:txBody>
          <a:bodyPr wrap="none" rtlCol="0">
            <a:spAutoFit/>
          </a:bodyPr>
          <a:lstStyle/>
          <a:p>
            <a:pPr fontAlgn="ctr"/>
            <a:r>
              <a:rPr lang="en-US" b="1" dirty="0" smtClean="0">
                <a:latin typeface="Huawei Sans" panose="020C0503030203020204" pitchFamily="34" charset="0"/>
              </a:rPr>
              <a:t>SW1 configuration:</a:t>
            </a: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6096000" y="1572042"/>
            <a:ext cx="5651717" cy="4708981"/>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solidFill>
                  <a:srgbClr val="EC7061"/>
                </a:solidFill>
                <a:latin typeface="Huawei Sans" panose="020C0503030203020204" pitchFamily="34" charset="0"/>
              </a:rPr>
              <a:t>[SW1] </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batch 10 20 30 100	# Create a VLAN.</a:t>
            </a:r>
          </a:p>
          <a:p>
            <a:pPr fontAlgn="ctr"/>
            <a:r>
              <a:rPr lang="en-US" sz="1200" dirty="0" smtClean="0">
                <a:latin typeface="Huawei Sans" panose="020C0503030203020204" pitchFamily="34" charset="0"/>
              </a:rPr>
              <a:t>[SW1] </a:t>
            </a:r>
            <a:r>
              <a:rPr lang="en-US" sz="1200" dirty="0" err="1" smtClean="0">
                <a:latin typeface="Huawei Sans" panose="020C0503030203020204" pitchFamily="34" charset="0"/>
              </a:rPr>
              <a:t>vlan</a:t>
            </a:r>
            <a:r>
              <a:rPr lang="en-US" sz="1200" dirty="0" smtClean="0">
                <a:latin typeface="Huawei Sans" panose="020C0503030203020204" pitchFamily="34" charset="0"/>
              </a:rPr>
              <a:t> 100</a:t>
            </a:r>
          </a:p>
          <a:p>
            <a:pPr fontAlgn="ctr"/>
            <a:r>
              <a:rPr lang="en-US" sz="1200" dirty="0" smtClean="0">
                <a:latin typeface="Huawei Sans" panose="020C0503030203020204" pitchFamily="34" charset="0"/>
              </a:rPr>
              <a:t>[SW1-vlan100] mux-</a:t>
            </a:r>
            <a:r>
              <a:rPr lang="en-US" sz="1200" dirty="0" err="1" smtClean="0">
                <a:latin typeface="Huawei Sans" panose="020C0503030203020204" pitchFamily="34" charset="0"/>
              </a:rPr>
              <a:t>vlan</a:t>
            </a:r>
            <a:r>
              <a:rPr lang="en-US" sz="1200" dirty="0" smtClean="0">
                <a:latin typeface="Huawei Sans" panose="020C0503030203020204" pitchFamily="34" charset="0"/>
              </a:rPr>
              <a:t>	</a:t>
            </a:r>
          </a:p>
          <a:p>
            <a:pPr fontAlgn="ctr"/>
            <a:r>
              <a:rPr lang="en-US" sz="1200" dirty="0" smtClean="0">
                <a:solidFill>
                  <a:srgbClr val="EC7061"/>
                </a:solidFill>
                <a:latin typeface="Huawei Sans" panose="020C0503030203020204" pitchFamily="34" charset="0"/>
              </a:rPr>
              <a:t># Specify VLAN 100 as the principal VLAN.</a:t>
            </a:r>
            <a:endParaRPr lang="en-US" altLang="zh-CN" sz="1200" dirty="0" smtClean="0">
              <a:solidFill>
                <a:srgbClr val="EC7061"/>
              </a:solidFill>
              <a:latin typeface="Huawei Sans" panose="020C0503030203020204" pitchFamily="34" charset="0"/>
              <a:sym typeface="Huawei Sans" panose="020C0503030203020204" pitchFamily="34" charset="0"/>
            </a:endParaRPr>
          </a:p>
          <a:p>
            <a:pPr fontAlgn="ctr"/>
            <a:r>
              <a:rPr lang="en-US" sz="1200" dirty="0" smtClean="0">
                <a:solidFill>
                  <a:srgbClr val="EC7061"/>
                </a:solidFill>
                <a:latin typeface="Huawei Sans" panose="020C0503030203020204" pitchFamily="34" charset="0"/>
              </a:rPr>
              <a:t>[SW1-vlan100] subordinate group 10 20 </a:t>
            </a:r>
          </a:p>
          <a:p>
            <a:pPr fontAlgn="ctr"/>
            <a:r>
              <a:rPr lang="en-US" sz="1200" dirty="0" smtClean="0">
                <a:solidFill>
                  <a:srgbClr val="EC7061"/>
                </a:solidFill>
                <a:latin typeface="Huawei Sans" panose="020C0503030203020204" pitchFamily="34" charset="0"/>
              </a:rPr>
              <a:t># Configure VLAN 10 and VLAN 20 as group VLANs.</a:t>
            </a:r>
          </a:p>
          <a:p>
            <a:pPr fontAlgn="ctr"/>
            <a:r>
              <a:rPr lang="en-US" sz="1200" dirty="0" smtClean="0">
                <a:solidFill>
                  <a:srgbClr val="EC7061"/>
                </a:solidFill>
                <a:latin typeface="Huawei Sans" panose="020C0503030203020204" pitchFamily="34" charset="0"/>
              </a:rPr>
              <a:t>[SW1-vlan100] subordinate separate 30 </a:t>
            </a:r>
          </a:p>
          <a:p>
            <a:pPr fontAlgn="ctr"/>
            <a:r>
              <a:rPr lang="en-US" sz="1200" dirty="0" smtClean="0">
                <a:solidFill>
                  <a:srgbClr val="EC7061"/>
                </a:solidFill>
                <a:latin typeface="Huawei Sans" panose="020C0503030203020204" pitchFamily="34" charset="0"/>
              </a:rPr>
              <a:t># Configure VLAN 30 as a separate VLAN.</a:t>
            </a:r>
          </a:p>
          <a:p>
            <a:pPr fontAlgn="ctr"/>
            <a:r>
              <a:rPr lang="en-US" sz="1200" dirty="0" smtClean="0">
                <a:latin typeface="Huawei Sans" panose="020C0503030203020204" pitchFamily="34" charset="0"/>
              </a:rPr>
              <a:t>[SW1] interface GigabitEthernet0/0/1</a:t>
            </a:r>
          </a:p>
          <a:p>
            <a:pPr fontAlgn="ctr"/>
            <a:r>
              <a:rPr lang="en-US" sz="1200" dirty="0" smtClean="0">
                <a:latin typeface="Huawei Sans" panose="020C0503030203020204" pitchFamily="34" charset="0"/>
              </a:rPr>
              <a:t>[SW1-GigabitEthernet0/0/1] port link-type access</a:t>
            </a:r>
          </a:p>
          <a:p>
            <a:pPr fontAlgn="ctr"/>
            <a:r>
              <a:rPr lang="en-US" sz="1200" dirty="0" smtClean="0">
                <a:latin typeface="Huawei Sans" panose="020C0503030203020204" pitchFamily="34" charset="0"/>
              </a:rPr>
              <a:t>[SW1-GigabitEthernet0/0/1] port default </a:t>
            </a:r>
            <a:r>
              <a:rPr lang="en-US" sz="1200" dirty="0" err="1" smtClean="0">
                <a:latin typeface="Huawei Sans" panose="020C0503030203020204" pitchFamily="34" charset="0"/>
              </a:rPr>
              <a:t>vlan</a:t>
            </a:r>
            <a:r>
              <a:rPr lang="en-US" sz="1200" dirty="0" smtClean="0">
                <a:latin typeface="Huawei Sans" panose="020C0503030203020204" pitchFamily="34" charset="0"/>
              </a:rPr>
              <a:t> 10</a:t>
            </a:r>
          </a:p>
          <a:p>
            <a:pPr fontAlgn="ctr"/>
            <a:r>
              <a:rPr lang="en-US" sz="1200" dirty="0" smtClean="0">
                <a:solidFill>
                  <a:srgbClr val="EC7061"/>
                </a:solidFill>
                <a:latin typeface="Huawei Sans" panose="020C0503030203020204" pitchFamily="34" charset="0"/>
              </a:rPr>
              <a:t>[SW1-GigabitEthernet0/0/1] port mux-</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enable </a:t>
            </a:r>
            <a:r>
              <a:rPr lang="en-US" sz="1200" dirty="0" err="1" smtClean="0">
                <a:solidFill>
                  <a:srgbClr val="EC7061"/>
                </a:solidFill>
                <a:latin typeface="Huawei Sans" panose="020C0503030203020204" pitchFamily="34" charset="0"/>
              </a:rPr>
              <a:t>vlan</a:t>
            </a:r>
            <a:r>
              <a:rPr lang="en-US" sz="1200" dirty="0" smtClean="0">
                <a:solidFill>
                  <a:srgbClr val="EC7061"/>
                </a:solidFill>
                <a:latin typeface="Huawei Sans" panose="020C0503030203020204" pitchFamily="34" charset="0"/>
              </a:rPr>
              <a:t> 10</a:t>
            </a:r>
          </a:p>
          <a:p>
            <a:pPr fontAlgn="ctr"/>
            <a:r>
              <a:rPr lang="en-US" sz="1200" dirty="0" smtClean="0">
                <a:solidFill>
                  <a:srgbClr val="EC7061"/>
                </a:solidFill>
                <a:latin typeface="Huawei Sans" panose="020C0503030203020204" pitchFamily="34" charset="0"/>
              </a:rPr>
              <a:t># Add interfaces to related VLANs and enable the MUX VLAN function.</a:t>
            </a:r>
            <a:endParaRPr lang="en-US" altLang="zh-CN" sz="1200" dirty="0" smtClean="0">
              <a:solidFill>
                <a:srgbClr val="EC7061"/>
              </a:solidFill>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 The configurations of other interfaces are similar to the configuration of GE0/0/1, and are not provided.</a:t>
            </a:r>
            <a:endParaRPr lang="en-US" altLang="zh-CN" sz="1200" dirty="0">
              <a:latin typeface="Huawei Sans" panose="020C0503030203020204" pitchFamily="34" charset="0"/>
              <a:sym typeface="Huawei Sans" panose="020C0503030203020204" pitchFamily="34" charset="0"/>
            </a:endParaRPr>
          </a:p>
        </p:txBody>
      </p:sp>
      <p:sp>
        <p:nvSpPr>
          <p:cNvPr id="57" name="文本框 56"/>
          <p:cNvSpPr txBox="1"/>
          <p:nvPr/>
        </p:nvSpPr>
        <p:spPr>
          <a:xfrm>
            <a:off x="4680255" y="2000096"/>
            <a:ext cx="1120820" cy="338554"/>
          </a:xfrm>
          <a:prstGeom prst="rect">
            <a:avLst/>
          </a:prstGeom>
          <a:noFill/>
        </p:spPr>
        <p:txBody>
          <a:bodyPr wrap="none" rtlCol="0">
            <a:spAutoFit/>
          </a:bodyPr>
          <a:lstStyle/>
          <a:p>
            <a:pPr fontAlgn="ctr"/>
            <a:r>
              <a:rPr lang="en-US" sz="1600" dirty="0" smtClean="0">
                <a:latin typeface="Huawei Sans" panose="020C0503030203020204" pitchFamily="34" charset="0"/>
              </a:rPr>
              <a:t>VLAN 100</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711823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446088" y="1233488"/>
            <a:ext cx="11276183" cy="720440"/>
          </a:xfrm>
        </p:spPr>
        <p:txBody>
          <a:bodyPr/>
          <a:lstStyle/>
          <a:p>
            <a:pPr marL="0" indent="0" fontAlgn="ctr">
              <a:buNone/>
            </a:pPr>
            <a:r>
              <a:rPr lang="en-US" sz="1600" dirty="0" smtClean="0">
                <a:latin typeface="Huawei Sans" panose="020C0503030203020204" pitchFamily="34" charset="0"/>
              </a:rPr>
              <a:t>Check the VLAN configuration and run the </a:t>
            </a:r>
            <a:r>
              <a:rPr lang="en-US" sz="1600" b="1" dirty="0" smtClean="0">
                <a:latin typeface="Huawei Sans" panose="020C0503030203020204" pitchFamily="34" charset="0"/>
              </a:rPr>
              <a:t>ping</a:t>
            </a:r>
            <a:r>
              <a:rPr lang="en-US" sz="1600" dirty="0" smtClean="0">
                <a:latin typeface="Huawei Sans" panose="020C0503030203020204" pitchFamily="34" charset="0"/>
              </a:rPr>
              <a:t> command to check the network connectivity between PC5 (192.168.1.5/24) and PC6 (192.168.1.6/24).</a:t>
            </a:r>
            <a:endParaRPr lang="en-US" altLang="zh-CN" sz="16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Verifying the MUX VLAN Configuration</a:t>
            </a:r>
            <a:endParaRPr lang="en-US" dirty="0">
              <a:latin typeface="Huawei Sans" panose="020C0503030203020204" pitchFamily="34" charset="0"/>
            </a:endParaRPr>
          </a:p>
        </p:txBody>
      </p:sp>
      <p:sp>
        <p:nvSpPr>
          <p:cNvPr id="4" name="矩形 3"/>
          <p:cNvSpPr/>
          <p:nvPr/>
        </p:nvSpPr>
        <p:spPr>
          <a:xfrm>
            <a:off x="550863" y="2120326"/>
            <a:ext cx="5649912" cy="2926442"/>
          </a:xfrm>
          <a:prstGeom prst="rect">
            <a:avLst/>
          </a:prstGeom>
          <a:solidFill>
            <a:srgbClr val="F4FBFE"/>
          </a:solidFill>
          <a:ln>
            <a:solidFill>
              <a:srgbClr val="99DFF9"/>
            </a:solidFill>
          </a:ln>
        </p:spPr>
        <p:txBody>
          <a:bodyPr wrap="square" rtlCol="0">
            <a:spAutoFit/>
          </a:bodyPr>
          <a:lstStyle/>
          <a:p>
            <a:pPr fontAlgn="ctr">
              <a:lnSpc>
                <a:spcPts val="1680"/>
              </a:lnSpc>
            </a:pPr>
            <a:r>
              <a:rPr lang="en-US" sz="1400" dirty="0" smtClean="0">
                <a:solidFill>
                  <a:prstClr val="black"/>
                </a:solidFill>
                <a:latin typeface="Huawei Sans" panose="020C0503030203020204" pitchFamily="34" charset="0"/>
              </a:rPr>
              <a:t>[SW1]display </a:t>
            </a:r>
            <a:r>
              <a:rPr lang="en-US" sz="1400" dirty="0" err="1" smtClean="0">
                <a:solidFill>
                  <a:prstClr val="black"/>
                </a:solidFill>
                <a:latin typeface="Huawei Sans" panose="020C0503030203020204" pitchFamily="34" charset="0"/>
              </a:rPr>
              <a:t>vlan</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1680"/>
              </a:lnSpc>
            </a:pPr>
            <a:r>
              <a:rPr lang="en-US" sz="1400" dirty="0" smtClean="0">
                <a:solidFill>
                  <a:prstClr val="black"/>
                </a:solidFill>
                <a:latin typeface="Huawei Sans" panose="020C0503030203020204" pitchFamily="34" charset="0"/>
              </a:rPr>
              <a:t>The total number of </a:t>
            </a:r>
            <a:r>
              <a:rPr lang="en-US" sz="1400" dirty="0" err="1" smtClean="0">
                <a:solidFill>
                  <a:prstClr val="black"/>
                </a:solidFill>
                <a:latin typeface="Huawei Sans" panose="020C0503030203020204" pitchFamily="34" charset="0"/>
              </a:rPr>
              <a:t>vlans</a:t>
            </a:r>
            <a:r>
              <a:rPr lang="en-US" sz="1400" dirty="0" smtClean="0">
                <a:solidFill>
                  <a:prstClr val="black"/>
                </a:solidFill>
                <a:latin typeface="Huawei Sans" panose="020C0503030203020204" pitchFamily="34" charset="0"/>
              </a:rPr>
              <a:t> is : 5</a:t>
            </a:r>
          </a:p>
          <a:p>
            <a:pPr fontAlgn="ctr">
              <a:lnSpc>
                <a:spcPts val="1680"/>
              </a:lnSpc>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1680"/>
              </a:lnSpc>
            </a:pPr>
            <a:r>
              <a:rPr lang="en-US" sz="1400" dirty="0" smtClean="0">
                <a:solidFill>
                  <a:prstClr val="black"/>
                </a:solidFill>
                <a:latin typeface="Huawei Sans" panose="020C0503030203020204" pitchFamily="34" charset="0"/>
              </a:rPr>
              <a:t>U: Up;         D: Down;         TG: Tagged;         UT: Untagged;</a:t>
            </a:r>
          </a:p>
          <a:p>
            <a:pPr fontAlgn="ctr">
              <a:lnSpc>
                <a:spcPts val="1680"/>
              </a:lnSpc>
            </a:pPr>
            <a:r>
              <a:rPr lang="en-US" sz="1400" dirty="0" smtClean="0">
                <a:solidFill>
                  <a:prstClr val="black"/>
                </a:solidFill>
                <a:latin typeface="Huawei Sans" panose="020C0503030203020204" pitchFamily="34" charset="0"/>
              </a:rPr>
              <a:t>MP: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-mapping;               ST: </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-stacking;</a:t>
            </a:r>
          </a:p>
          <a:p>
            <a:pPr fontAlgn="ctr">
              <a:lnSpc>
                <a:spcPts val="1680"/>
              </a:lnSpc>
            </a:pP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ProtocolTransparent-vlan</a:t>
            </a:r>
            <a:r>
              <a:rPr lang="en-US" sz="1400" dirty="0" smtClean="0">
                <a:solidFill>
                  <a:prstClr val="black"/>
                </a:solidFill>
                <a:latin typeface="Huawei Sans" panose="020C0503030203020204" pitchFamily="34" charset="0"/>
              </a:rPr>
              <a:t>;    *: Management-</a:t>
            </a:r>
            <a:r>
              <a:rPr lang="en-US" sz="1400" dirty="0" err="1" smtClean="0">
                <a:solidFill>
                  <a:prstClr val="black"/>
                </a:solidFill>
                <a:latin typeface="Huawei Sans" panose="020C0503030203020204" pitchFamily="34" charset="0"/>
              </a:rPr>
              <a:t>vlan</a:t>
            </a:r>
            <a:r>
              <a:rPr lang="en-US" sz="1400" dirty="0" smtClean="0">
                <a:solidFill>
                  <a:prstClr val="black"/>
                </a:solidFill>
                <a:latin typeface="Huawei Sans" panose="020C0503030203020204" pitchFamily="34" charset="0"/>
              </a:rPr>
              <a:t>;</a:t>
            </a:r>
          </a:p>
          <a:p>
            <a:pPr fontAlgn="ctr">
              <a:lnSpc>
                <a:spcPts val="1680"/>
              </a:lnSpc>
            </a:pPr>
            <a:r>
              <a:rPr lang="en-US" sz="1400" dirty="0" smtClean="0">
                <a:solidFill>
                  <a:prstClr val="black"/>
                </a:solidFill>
                <a:latin typeface="Huawei Sans" panose="020C0503030203020204" pitchFamily="34" charset="0"/>
              </a:rPr>
              <a:t>------------------------------------------------------------------------------</a:t>
            </a:r>
          </a:p>
          <a:p>
            <a:pPr fontAlgn="ctr">
              <a:lnSpc>
                <a:spcPts val="1680"/>
              </a:lnSpc>
            </a:pPr>
            <a:r>
              <a:rPr lang="en-US" sz="1400" dirty="0" smtClean="0">
                <a:solidFill>
                  <a:prstClr val="black"/>
                </a:solidFill>
                <a:latin typeface="Huawei Sans" panose="020C0503030203020204" pitchFamily="34" charset="0"/>
              </a:rPr>
              <a:t>VID  Type    Ports                                                          </a:t>
            </a:r>
          </a:p>
          <a:p>
            <a:pPr fontAlgn="ctr">
              <a:lnSpc>
                <a:spcPts val="1680"/>
              </a:lnSpc>
            </a:pPr>
            <a:r>
              <a:rPr lang="en-US" sz="1400" dirty="0" smtClean="0">
                <a:solidFill>
                  <a:prstClr val="black"/>
                </a:solidFill>
                <a:latin typeface="Huawei Sans" panose="020C0503030203020204" pitchFamily="34" charset="0"/>
              </a:rPr>
              <a:t>------------------------------------------------------------------------------</a:t>
            </a:r>
          </a:p>
          <a:p>
            <a:pPr fontAlgn="ctr">
              <a:lnSpc>
                <a:spcPts val="1680"/>
              </a:lnSpc>
            </a:pPr>
            <a:r>
              <a:rPr lang="en-US" sz="1400" dirty="0" smtClean="0">
                <a:solidFill>
                  <a:prstClr val="black"/>
                </a:solidFill>
                <a:latin typeface="Huawei Sans" panose="020C0503030203020204" pitchFamily="34" charset="0"/>
              </a:rPr>
              <a:t>10   mux-sub UT:GE0/0/1(U)      GE0/0/2(U)                                      </a:t>
            </a:r>
          </a:p>
          <a:p>
            <a:pPr fontAlgn="ctr">
              <a:lnSpc>
                <a:spcPts val="1680"/>
              </a:lnSpc>
            </a:pPr>
            <a:r>
              <a:rPr lang="en-US" sz="1400" dirty="0" smtClean="0">
                <a:solidFill>
                  <a:prstClr val="black"/>
                </a:solidFill>
                <a:latin typeface="Huawei Sans" panose="020C0503030203020204" pitchFamily="34" charset="0"/>
              </a:rPr>
              <a:t>20   mux-sub UT:GE0/0/3(U)      GE0/0/4(U)                                      </a:t>
            </a:r>
          </a:p>
          <a:p>
            <a:pPr fontAlgn="ctr">
              <a:lnSpc>
                <a:spcPts val="1680"/>
              </a:lnSpc>
            </a:pPr>
            <a:r>
              <a:rPr lang="en-US" sz="1400" dirty="0" smtClean="0">
                <a:solidFill>
                  <a:prstClr val="black"/>
                </a:solidFill>
                <a:latin typeface="Huawei Sans" panose="020C0503030203020204" pitchFamily="34" charset="0"/>
              </a:rPr>
              <a:t>30   mux-sub UT:GE0/0/5(U)      GE0/0/6(U)                                      </a:t>
            </a:r>
          </a:p>
          <a:p>
            <a:pPr fontAlgn="ctr">
              <a:lnSpc>
                <a:spcPts val="1680"/>
              </a:lnSpc>
            </a:pPr>
            <a:r>
              <a:rPr lang="en-US" sz="1400" dirty="0" smtClean="0">
                <a:solidFill>
                  <a:prstClr val="black"/>
                </a:solidFill>
                <a:latin typeface="Huawei Sans" panose="020C0503030203020204" pitchFamily="34" charset="0"/>
              </a:rPr>
              <a:t>100  mux     UT:GE0/0/24(U)                                                     </a:t>
            </a:r>
            <a:endParaRPr lang="en-US" sz="1400" dirty="0">
              <a:solidFill>
                <a:prstClr val="black"/>
              </a:solidFill>
              <a:latin typeface="Huawei Sans" panose="020C0503030203020204" pitchFamily="34" charset="0"/>
            </a:endParaRPr>
          </a:p>
        </p:txBody>
      </p:sp>
      <p:sp>
        <p:nvSpPr>
          <p:cNvPr id="7" name="矩形 6"/>
          <p:cNvSpPr/>
          <p:nvPr/>
        </p:nvSpPr>
        <p:spPr>
          <a:xfrm>
            <a:off x="6612832" y="2117574"/>
            <a:ext cx="5078931" cy="2926442"/>
          </a:xfrm>
          <a:prstGeom prst="rect">
            <a:avLst/>
          </a:prstGeom>
          <a:solidFill>
            <a:srgbClr val="F4FBFE"/>
          </a:solidFill>
          <a:ln>
            <a:solidFill>
              <a:srgbClr val="99DFF9"/>
            </a:solidFill>
          </a:ln>
        </p:spPr>
        <p:txBody>
          <a:bodyPr wrap="square" rtlCol="0">
            <a:spAutoFit/>
          </a:bodyPr>
          <a:lstStyle/>
          <a:p>
            <a:pPr fontAlgn="ctr">
              <a:lnSpc>
                <a:spcPts val="1680"/>
              </a:lnSpc>
            </a:pPr>
            <a:r>
              <a:rPr lang="en-US" sz="1400" dirty="0" smtClean="0">
                <a:solidFill>
                  <a:prstClr val="black"/>
                </a:solidFill>
                <a:latin typeface="Huawei Sans" panose="020C0503030203020204" pitchFamily="34" charset="0"/>
              </a:rPr>
              <a:t>PC5&gt;ping 192.168.1.6</a:t>
            </a: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168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1680"/>
              </a:lnSpc>
            </a:pPr>
            <a:r>
              <a:rPr lang="en-US" sz="1400" dirty="0" smtClean="0">
                <a:solidFill>
                  <a:prstClr val="black"/>
                </a:solidFill>
                <a:latin typeface="Huawei Sans" panose="020C0503030203020204" pitchFamily="34" charset="0"/>
              </a:rPr>
              <a:t>Ping 192.168.1.6: 32 data bytes, Press </a:t>
            </a:r>
            <a:r>
              <a:rPr lang="en-US" sz="1400" dirty="0" err="1" smtClean="0">
                <a:solidFill>
                  <a:prstClr val="black"/>
                </a:solidFill>
                <a:latin typeface="Huawei Sans" panose="020C0503030203020204" pitchFamily="34" charset="0"/>
              </a:rPr>
              <a:t>Ctrl_C</a:t>
            </a:r>
            <a:r>
              <a:rPr lang="en-US" sz="1400" dirty="0" smtClean="0">
                <a:solidFill>
                  <a:prstClr val="black"/>
                </a:solidFill>
                <a:latin typeface="Huawei Sans" panose="020C0503030203020204" pitchFamily="34" charset="0"/>
              </a:rPr>
              <a:t> to break</a:t>
            </a:r>
          </a:p>
          <a:p>
            <a:pPr fontAlgn="ctr">
              <a:lnSpc>
                <a:spcPts val="1680"/>
              </a:lnSpc>
            </a:pPr>
            <a:r>
              <a:rPr lang="en-US" sz="1400" dirty="0" smtClean="0">
                <a:solidFill>
                  <a:prstClr val="black"/>
                </a:solidFill>
                <a:latin typeface="Huawei Sans" panose="020C0503030203020204" pitchFamily="34" charset="0"/>
              </a:rPr>
              <a:t>From 192.168.1.5: Destination host unreachable</a:t>
            </a:r>
          </a:p>
          <a:p>
            <a:pPr fontAlgn="ctr">
              <a:lnSpc>
                <a:spcPts val="1680"/>
              </a:lnSpc>
            </a:pPr>
            <a:r>
              <a:rPr lang="en-US" sz="1400" dirty="0" smtClean="0">
                <a:solidFill>
                  <a:prstClr val="black"/>
                </a:solidFill>
                <a:latin typeface="Huawei Sans" panose="020C0503030203020204" pitchFamily="34" charset="0"/>
              </a:rPr>
              <a:t>From 192.168.1.5: Destination host unreachable</a:t>
            </a:r>
          </a:p>
          <a:p>
            <a:pPr fontAlgn="ctr">
              <a:lnSpc>
                <a:spcPts val="1680"/>
              </a:lnSpc>
            </a:pPr>
            <a:r>
              <a:rPr lang="en-US" sz="1400" dirty="0" smtClean="0">
                <a:solidFill>
                  <a:prstClr val="black"/>
                </a:solidFill>
                <a:latin typeface="Huawei Sans" panose="020C0503030203020204" pitchFamily="34" charset="0"/>
              </a:rPr>
              <a:t>From 192.168.1.5: Destination host unreachable</a:t>
            </a:r>
          </a:p>
          <a:p>
            <a:pPr fontAlgn="ctr">
              <a:lnSpc>
                <a:spcPts val="1680"/>
              </a:lnSpc>
            </a:pPr>
            <a:r>
              <a:rPr lang="en-US" sz="1400" dirty="0" smtClean="0">
                <a:solidFill>
                  <a:prstClr val="black"/>
                </a:solidFill>
                <a:latin typeface="Huawei Sans" panose="020C0503030203020204" pitchFamily="34" charset="0"/>
              </a:rPr>
              <a:t>From 192.168.1.5: Destination host unreachable</a:t>
            </a:r>
          </a:p>
          <a:p>
            <a:pPr fontAlgn="ctr">
              <a:lnSpc>
                <a:spcPts val="1680"/>
              </a:lnSpc>
            </a:pPr>
            <a:r>
              <a:rPr lang="en-US" sz="1400" dirty="0" smtClean="0">
                <a:solidFill>
                  <a:prstClr val="black"/>
                </a:solidFill>
                <a:latin typeface="Huawei Sans" panose="020C0503030203020204" pitchFamily="34" charset="0"/>
              </a:rPr>
              <a:t>From 192.168.1.5: Destination host unreachable</a:t>
            </a:r>
          </a:p>
          <a:p>
            <a:pPr fontAlgn="ctr">
              <a:lnSpc>
                <a:spcPts val="1680"/>
              </a:lnSpc>
            </a:pPr>
            <a:endParaRPr lang="en-US" altLang="zh-CN"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a:p>
            <a:pPr fontAlgn="ctr">
              <a:lnSpc>
                <a:spcPts val="1680"/>
              </a:lnSpc>
            </a:pPr>
            <a:r>
              <a:rPr lang="en-US" sz="1400" dirty="0" smtClean="0">
                <a:solidFill>
                  <a:prstClr val="black"/>
                </a:solidFill>
                <a:latin typeface="Huawei Sans" panose="020C0503030203020204" pitchFamily="34" charset="0"/>
              </a:rPr>
              <a:t>--- 192.168.1.6 ping statistics ---</a:t>
            </a:r>
          </a:p>
          <a:p>
            <a:pPr fontAlgn="ctr">
              <a:lnSpc>
                <a:spcPts val="1680"/>
              </a:lnSpc>
            </a:pPr>
            <a:r>
              <a:rPr lang="en-US" sz="1400" dirty="0" smtClean="0">
                <a:solidFill>
                  <a:prstClr val="black"/>
                </a:solidFill>
                <a:latin typeface="Huawei Sans" panose="020C0503030203020204" pitchFamily="34" charset="0"/>
              </a:rPr>
              <a:t>  5 packet(s) transmitted</a:t>
            </a:r>
          </a:p>
          <a:p>
            <a:pPr fontAlgn="ctr">
              <a:lnSpc>
                <a:spcPts val="1680"/>
              </a:lnSpc>
            </a:pPr>
            <a:r>
              <a:rPr lang="en-US" sz="1400" dirty="0" smtClean="0">
                <a:solidFill>
                  <a:prstClr val="black"/>
                </a:solidFill>
                <a:latin typeface="Huawei Sans" panose="020C0503030203020204" pitchFamily="34" charset="0"/>
              </a:rPr>
              <a:t>  0 packet(s) received</a:t>
            </a:r>
          </a:p>
          <a:p>
            <a:pPr fontAlgn="ctr">
              <a:lnSpc>
                <a:spcPts val="1680"/>
              </a:lnSpc>
            </a:pPr>
            <a:r>
              <a:rPr lang="en-US" sz="1400" dirty="0" smtClean="0">
                <a:solidFill>
                  <a:prstClr val="black"/>
                </a:solidFill>
                <a:latin typeface="Huawei Sans" panose="020C0503030203020204" pitchFamily="34" charset="0"/>
              </a:rPr>
              <a:t>  100.00% packet loss</a:t>
            </a:r>
            <a:endPar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38382145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dirty="0" smtClean="0">
                <a:solidFill>
                  <a:schemeClr val="bg1">
                    <a:lumMod val="50000"/>
                  </a:schemeClr>
                </a:solidFill>
                <a:latin typeface="Huawei Sans" panose="020C0503030203020204" pitchFamily="34" charset="0"/>
              </a:rPr>
              <a:t>VLAN Aggregation</a:t>
            </a:r>
            <a:endParaRPr lang="en-US" altLang="zh-CN" dirty="0" smtClean="0">
              <a:solidFill>
                <a:schemeClr val="bg1">
                  <a:lumMod val="50000"/>
                </a:schemeClr>
              </a:solidFill>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MUX VLAN</a:t>
            </a:r>
          </a:p>
          <a:p>
            <a:pPr fontAlgn="ctr"/>
            <a:r>
              <a:rPr lang="en-US" b="1" dirty="0" err="1" smtClean="0">
                <a:latin typeface="Huawei Sans" panose="020C0503030203020204" pitchFamily="34" charset="0"/>
              </a:rPr>
              <a:t>QinQ</a:t>
            </a:r>
            <a:endParaRPr lang="en-US" altLang="zh-CN" b="1"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3268022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fontAlgn="ctr"/>
            <a:r>
              <a:rPr lang="en-US" sz="1600" dirty="0" smtClean="0">
                <a:latin typeface="Huawei Sans" panose="020C0503030203020204" pitchFamily="34" charset="0"/>
              </a:rPr>
              <a:t>As Ethernet technologies have been deployed on many networks, using only the VLAN tag defined in IEEE 802.1Q cannot effectively identify and isolate a large number of users. A 12-bit VLAN tag defined in IEEE 802.1Q identifies a maximum of only 4096 VLANs, which is insufficient for a great number of users on the metro Ethernet. 802.1Q-in-802.1Q (</a:t>
            </a:r>
            <a:r>
              <a:rPr lang="en-US" sz="1600" dirty="0" err="1" smtClean="0">
                <a:latin typeface="Huawei Sans" panose="020C0503030203020204" pitchFamily="34" charset="0"/>
              </a:rPr>
              <a:t>QinQ</a:t>
            </a:r>
            <a:r>
              <a:rPr lang="en-US" sz="1600" dirty="0" smtClean="0">
                <a:latin typeface="Huawei Sans" panose="020C0503030203020204" pitchFamily="34" charset="0"/>
              </a:rPr>
              <a:t>) was developed to expand VLAN space beyond 4096 VLANs.</a:t>
            </a:r>
            <a:endParaRPr lang="en-US" altLang="zh-CN" sz="1600" dirty="0" smtClean="0">
              <a:latin typeface="Huawei Sans" panose="020C0503030203020204" pitchFamily="34" charset="0"/>
              <a:sym typeface="Huawei Sans" panose="020C0503030203020204" pitchFamily="34" charset="0"/>
            </a:endParaRPr>
          </a:p>
          <a:p>
            <a:pPr fontAlgn="ctr"/>
            <a:r>
              <a:rPr lang="en-US" sz="1600" dirty="0" err="1" smtClean="0">
                <a:latin typeface="Huawei Sans" panose="020C0503030203020204" pitchFamily="34" charset="0"/>
              </a:rPr>
              <a:t>QinQ</a:t>
            </a:r>
            <a:r>
              <a:rPr lang="en-US" sz="1600" dirty="0" smtClean="0">
                <a:latin typeface="Huawei Sans" panose="020C0503030203020204" pitchFamily="34" charset="0"/>
              </a:rPr>
              <a:t> expands VLAN space by adding an additional 802.1Q tag to 802.1Q tagged packets.</a:t>
            </a:r>
            <a:endParaRPr lang="en-US" altLang="zh-CN" sz="1600" dirty="0" smtClean="0">
              <a:latin typeface="Huawei Sans" panose="020C0503030203020204" pitchFamily="34" charset="0"/>
              <a:sym typeface="Huawei Sans" panose="020C0503030203020204" pitchFamily="34" charset="0"/>
            </a:endParaRPr>
          </a:p>
          <a:p>
            <a:pPr fontAlgn="ctr"/>
            <a:r>
              <a:rPr lang="en-US" sz="1600" dirty="0" smtClean="0">
                <a:latin typeface="Huawei Sans" panose="020C0503030203020204" pitchFamily="34" charset="0"/>
              </a:rPr>
              <a:t>As shown in the figure, user packets carry double tags on the public network. The inner tag is a private network tag, and the outer tag is a public network tag.</a:t>
            </a: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Overview of </a:t>
            </a:r>
            <a:r>
              <a:rPr lang="en-US" dirty="0" err="1" smtClean="0">
                <a:latin typeface="Huawei Sans" panose="020C0503030203020204" pitchFamily="34" charset="0"/>
              </a:rPr>
              <a:t>QinQ</a:t>
            </a:r>
            <a:endParaRPr lang="en-US" altLang="zh-CN" dirty="0">
              <a:latin typeface="Huawei Sans" panose="020C0503030203020204" pitchFamily="34" charset="0"/>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60761" y="4065985"/>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768917" y="4903535"/>
            <a:ext cx="540000" cy="442800"/>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60761" y="4962616"/>
            <a:ext cx="540000" cy="442800"/>
          </a:xfrm>
          <a:prstGeom prst="rect">
            <a:avLst/>
          </a:prstGeom>
        </p:spPr>
      </p:pic>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97246" y="4446320"/>
            <a:ext cx="540000" cy="442800"/>
          </a:xfrm>
          <a:prstGeom prst="rect">
            <a:avLst/>
          </a:prstGeom>
        </p:spPr>
      </p:pic>
      <p:pic>
        <p:nvPicPr>
          <p:cNvPr id="11" name="图片 1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957610" y="4442134"/>
            <a:ext cx="540000" cy="442800"/>
          </a:xfrm>
          <a:prstGeom prst="rect">
            <a:avLst/>
          </a:prstGeom>
        </p:spPr>
      </p:pic>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194640" y="4442134"/>
            <a:ext cx="540000" cy="4428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273155" y="4442134"/>
            <a:ext cx="540000" cy="442800"/>
          </a:xfrm>
          <a:prstGeom prst="rect">
            <a:avLst/>
          </a:prstGeom>
        </p:spPr>
      </p:pic>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768917" y="4065985"/>
            <a:ext cx="540000" cy="442800"/>
          </a:xfrm>
          <a:prstGeom prst="rect">
            <a:avLst/>
          </a:prstGeom>
        </p:spPr>
      </p:pic>
      <p:cxnSp>
        <p:nvCxnSpPr>
          <p:cNvPr id="16" name="直接连接符 15"/>
          <p:cNvCxnSpPr>
            <a:stCxn id="10" idx="3"/>
            <a:endCxn id="11" idx="1"/>
          </p:cNvCxnSpPr>
          <p:nvPr/>
        </p:nvCxnSpPr>
        <p:spPr>
          <a:xfrm flipV="1">
            <a:off x="3337246" y="4663534"/>
            <a:ext cx="620364" cy="4186"/>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2" idx="3"/>
            <a:endCxn id="13" idx="1"/>
          </p:cNvCxnSpPr>
          <p:nvPr/>
        </p:nvCxnSpPr>
        <p:spPr>
          <a:xfrm>
            <a:off x="7734640" y="4663534"/>
            <a:ext cx="538515"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1" idx="3"/>
            <a:endCxn id="12" idx="1"/>
          </p:cNvCxnSpPr>
          <p:nvPr/>
        </p:nvCxnSpPr>
        <p:spPr>
          <a:xfrm>
            <a:off x="4497610" y="4663534"/>
            <a:ext cx="269703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7" idx="3"/>
            <a:endCxn id="10" idx="1"/>
          </p:cNvCxnSpPr>
          <p:nvPr/>
        </p:nvCxnSpPr>
        <p:spPr>
          <a:xfrm>
            <a:off x="1900761" y="4287385"/>
            <a:ext cx="896485" cy="380335"/>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3"/>
            <a:endCxn id="10" idx="1"/>
          </p:cNvCxnSpPr>
          <p:nvPr/>
        </p:nvCxnSpPr>
        <p:spPr>
          <a:xfrm flipV="1">
            <a:off x="1900761" y="4667720"/>
            <a:ext cx="896485" cy="516296"/>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3"/>
            <a:endCxn id="14" idx="1"/>
          </p:cNvCxnSpPr>
          <p:nvPr/>
        </p:nvCxnSpPr>
        <p:spPr>
          <a:xfrm flipV="1">
            <a:off x="8813155" y="4287385"/>
            <a:ext cx="955762" cy="37614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3" idx="3"/>
            <a:endCxn id="8" idx="1"/>
          </p:cNvCxnSpPr>
          <p:nvPr/>
        </p:nvCxnSpPr>
        <p:spPr>
          <a:xfrm>
            <a:off x="8813155" y="4663534"/>
            <a:ext cx="955762" cy="461401"/>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890095" y="5868231"/>
            <a:ext cx="318752" cy="225585"/>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40"/>
          <p:cNvSpPr/>
          <p:nvPr/>
        </p:nvSpPr>
        <p:spPr>
          <a:xfrm>
            <a:off x="7243150" y="5868231"/>
            <a:ext cx="292907" cy="22558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5224571" y="5811746"/>
            <a:ext cx="2037737" cy="338554"/>
          </a:xfrm>
          <a:prstGeom prst="rect">
            <a:avLst/>
          </a:prstGeom>
          <a:noFill/>
        </p:spPr>
        <p:txBody>
          <a:bodyPr wrap="none" rtlCol="0" anchor="ctr">
            <a:spAutoFit/>
          </a:bodyPr>
          <a:lstStyle/>
          <a:p>
            <a:pPr fontAlgn="ctr"/>
            <a:r>
              <a:rPr lang="en-US" sz="1600" dirty="0" smtClean="0">
                <a:latin typeface="Huawei Sans" panose="020C0503030203020204" pitchFamily="34" charset="0"/>
              </a:rPr>
              <a:t>Private network tag</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7536057" y="5811746"/>
            <a:ext cx="1951175" cy="338554"/>
          </a:xfrm>
          <a:prstGeom prst="rect">
            <a:avLst/>
          </a:prstGeom>
          <a:noFill/>
        </p:spPr>
        <p:txBody>
          <a:bodyPr wrap="none" rtlCol="0" anchor="ctr">
            <a:spAutoFit/>
          </a:bodyPr>
          <a:lstStyle/>
          <a:p>
            <a:pPr fontAlgn="ctr"/>
            <a:r>
              <a:rPr lang="en-US" sz="1600" dirty="0" smtClean="0">
                <a:latin typeface="Huawei Sans" panose="020C0503030203020204" pitchFamily="34" charset="0"/>
              </a:rPr>
              <a:t>Public network tag</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bwMode="grayWhite">
          <a:xfrm>
            <a:off x="2843587" y="5858760"/>
            <a:ext cx="754858" cy="2445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文本框 46"/>
          <p:cNvSpPr txBox="1"/>
          <p:nvPr/>
        </p:nvSpPr>
        <p:spPr>
          <a:xfrm>
            <a:off x="3562695" y="5811746"/>
            <a:ext cx="1290738" cy="338554"/>
          </a:xfrm>
          <a:prstGeom prst="rect">
            <a:avLst/>
          </a:prstGeom>
          <a:noFill/>
        </p:spPr>
        <p:txBody>
          <a:bodyPr wrap="none" rtlCol="0" anchor="ctr">
            <a:spAutoFit/>
          </a:bodyPr>
          <a:lstStyle/>
          <a:p>
            <a:pPr fontAlgn="ctr"/>
            <a:r>
              <a:rPr lang="en-US" sz="1600" dirty="0" smtClean="0">
                <a:latin typeface="Huawei Sans" panose="020C0503030203020204" pitchFamily="34" charset="0"/>
              </a:rPr>
              <a:t>User packet</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bwMode="grayWhite">
          <a:xfrm>
            <a:off x="3101043" y="4113048"/>
            <a:ext cx="754858" cy="2445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a:xfrm>
            <a:off x="2790936" y="4112752"/>
            <a:ext cx="318752" cy="244824"/>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bwMode="grayWhite">
          <a:xfrm>
            <a:off x="5708316" y="4093725"/>
            <a:ext cx="754858" cy="2445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a:xfrm>
            <a:off x="5399107" y="4093725"/>
            <a:ext cx="318752" cy="240159"/>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a:off x="5100976" y="4091998"/>
            <a:ext cx="292907" cy="24188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a:off x="1919357" y="5186788"/>
            <a:ext cx="1664238" cy="369332"/>
          </a:xfrm>
          <a:prstGeom prst="rect">
            <a:avLst/>
          </a:prstGeom>
          <a:noFill/>
        </p:spPr>
        <p:txBody>
          <a:bodyPr wrap="none" rtlCol="0">
            <a:spAutoFit/>
          </a:bodyPr>
          <a:lstStyle/>
          <a:p>
            <a:pPr fontAlgn="ctr"/>
            <a:r>
              <a:rPr lang="en-US" dirty="0" smtClean="0">
                <a:latin typeface="Huawei Sans" panose="020C0503030203020204" pitchFamily="34" charset="0"/>
              </a:rPr>
              <a:t>Enterprise HQ</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7797492" y="5080162"/>
            <a:ext cx="2031325" cy="369332"/>
          </a:xfrm>
          <a:prstGeom prst="rect">
            <a:avLst/>
          </a:prstGeom>
          <a:noFill/>
        </p:spPr>
        <p:txBody>
          <a:bodyPr wrap="none" rtlCol="0">
            <a:spAutoFit/>
          </a:bodyPr>
          <a:lstStyle/>
          <a:p>
            <a:pPr fontAlgn="ctr"/>
            <a:r>
              <a:rPr lang="en-US" dirty="0" smtClean="0">
                <a:latin typeface="Huawei Sans" panose="020C0503030203020204" pitchFamily="34" charset="0"/>
              </a:rPr>
              <a:t>Enterprise branch</a:t>
            </a:r>
            <a:endParaRPr lang="en-US" dirty="0">
              <a:latin typeface="Huawei Sans" panose="020C0503030203020204" pitchFamily="34" charset="0"/>
            </a:endParaRPr>
          </a:p>
        </p:txBody>
      </p:sp>
      <p:sp>
        <p:nvSpPr>
          <p:cNvPr id="35" name="Freeform 159"/>
          <p:cNvSpPr/>
          <p:nvPr/>
        </p:nvSpPr>
        <p:spPr>
          <a:xfrm flipH="1">
            <a:off x="4958770" y="4350168"/>
            <a:ext cx="1535005" cy="57752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5042611" y="4572545"/>
            <a:ext cx="1668296" cy="307777"/>
          </a:xfrm>
          <a:prstGeom prst="rect">
            <a:avLst/>
          </a:prstGeom>
          <a:noFill/>
        </p:spPr>
        <p:txBody>
          <a:bodyPr wrap="square" rtlCol="0">
            <a:spAutoFit/>
          </a:bodyPr>
          <a:lstStyle/>
          <a:p>
            <a:pPr fontAlgn="ctr"/>
            <a:r>
              <a:rPr lang="en-US" sz="1400" dirty="0" smtClean="0">
                <a:latin typeface="Huawei Sans" panose="020C0503030203020204" pitchFamily="34" charset="0"/>
              </a:rPr>
              <a:t>Public network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矩形 36"/>
          <p:cNvSpPr/>
          <p:nvPr/>
        </p:nvSpPr>
        <p:spPr bwMode="grayWhite">
          <a:xfrm>
            <a:off x="8264510" y="4113048"/>
            <a:ext cx="754858" cy="2445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a:xfrm>
            <a:off x="7954403" y="4112752"/>
            <a:ext cx="318752" cy="244824"/>
          </a:xfrm>
          <a:prstGeom prst="rect">
            <a:avLst/>
          </a:prstGeom>
          <a:solidFill>
            <a:srgbClr val="99D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694362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68317" y="1233488"/>
            <a:ext cx="11276183" cy="524871"/>
          </a:xfrm>
        </p:spPr>
        <p:txBody>
          <a:bodyPr/>
          <a:lstStyle/>
          <a:p>
            <a:pPr marL="0" indent="0" fontAlgn="ctr">
              <a:buNone/>
            </a:pPr>
            <a:r>
              <a:rPr lang="en-US" sz="2000" dirty="0" smtClean="0">
                <a:latin typeface="Huawei Sans" panose="020C0503030203020204" pitchFamily="34" charset="0"/>
              </a:rPr>
              <a:t>In </a:t>
            </a:r>
            <a:r>
              <a:rPr lang="en-US" sz="2000" dirty="0" err="1" smtClean="0">
                <a:latin typeface="Huawei Sans" panose="020C0503030203020204" pitchFamily="34" charset="0"/>
              </a:rPr>
              <a:t>QinQ</a:t>
            </a:r>
            <a:r>
              <a:rPr lang="en-US" sz="2000" dirty="0" smtClean="0">
                <a:latin typeface="Huawei Sans" panose="020C0503030203020204" pitchFamily="34" charset="0"/>
              </a:rPr>
              <a:t> encapsulation, two VLAN tags are added to the end of the source MAC address field of an untagged Ethernet data frame.</a:t>
            </a:r>
            <a:endParaRPr lang="en-US" altLang="zh-CN" sz="20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Format of </a:t>
            </a:r>
            <a:r>
              <a:rPr lang="en-US" dirty="0" err="1" smtClean="0">
                <a:latin typeface="Huawei Sans" panose="020C0503030203020204" pitchFamily="34" charset="0"/>
              </a:rPr>
              <a:t>QinQ</a:t>
            </a:r>
            <a:r>
              <a:rPr lang="en-US" dirty="0" smtClean="0">
                <a:latin typeface="Huawei Sans" panose="020C0503030203020204" pitchFamily="34" charset="0"/>
              </a:rPr>
              <a:t> Packets</a:t>
            </a:r>
            <a:endParaRPr lang="en-US" altLang="zh-CN" dirty="0">
              <a:latin typeface="Huawei Sans" panose="020C0503030203020204" pitchFamily="34" charset="0"/>
              <a:sym typeface="Huawei Sans" panose="020C0503030203020204" pitchFamily="34" charset="0"/>
            </a:endParaRPr>
          </a:p>
        </p:txBody>
      </p:sp>
      <p:grpSp>
        <p:nvGrpSpPr>
          <p:cNvPr id="23" name="组合 129"/>
          <p:cNvGrpSpPr/>
          <p:nvPr/>
        </p:nvGrpSpPr>
        <p:grpSpPr>
          <a:xfrm>
            <a:off x="3189305" y="4438909"/>
            <a:ext cx="6686550" cy="1035050"/>
            <a:chOff x="2149475" y="4757738"/>
            <a:chExt cx="6686550" cy="1035050"/>
          </a:xfrm>
        </p:grpSpPr>
        <p:grpSp>
          <p:nvGrpSpPr>
            <p:cNvPr id="24" name="Group 124"/>
            <p:cNvGrpSpPr>
              <a:grpSpLocks/>
            </p:cNvGrpSpPr>
            <p:nvPr/>
          </p:nvGrpSpPr>
          <p:grpSpPr bwMode="auto">
            <a:xfrm>
              <a:off x="2149475" y="4757738"/>
              <a:ext cx="6686550" cy="608012"/>
              <a:chOff x="1388" y="3024"/>
              <a:chExt cx="4212" cy="541"/>
            </a:xfrm>
          </p:grpSpPr>
          <p:sp>
            <p:nvSpPr>
              <p:cNvPr id="51" name="Rectangle 41"/>
              <p:cNvSpPr>
                <a:spLocks noChangeArrowheads="1"/>
              </p:cNvSpPr>
              <p:nvPr/>
            </p:nvSpPr>
            <p:spPr bwMode="auto">
              <a:xfrm>
                <a:off x="3467" y="3024"/>
                <a:ext cx="400" cy="541"/>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PRI</a:t>
                </a:r>
                <a:endParaRPr lang="en-US" sz="1400" dirty="0">
                  <a:solidFill>
                    <a:srgbClr val="1D1D1A"/>
                  </a:solidFill>
                  <a:latin typeface="Huawei Sans" panose="020C0503030203020204" pitchFamily="34" charset="0"/>
                </a:endParaRPr>
              </a:p>
            </p:txBody>
          </p:sp>
          <p:sp>
            <p:nvSpPr>
              <p:cNvPr id="52" name="Rectangle 42"/>
              <p:cNvSpPr>
                <a:spLocks noChangeArrowheads="1"/>
              </p:cNvSpPr>
              <p:nvPr/>
            </p:nvSpPr>
            <p:spPr bwMode="auto">
              <a:xfrm>
                <a:off x="4000" y="3024"/>
                <a:ext cx="1600" cy="541"/>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VLAN ID (12 bits) </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Rectangle 43"/>
              <p:cNvSpPr>
                <a:spLocks noChangeArrowheads="1"/>
              </p:cNvSpPr>
              <p:nvPr/>
            </p:nvSpPr>
            <p:spPr bwMode="auto">
              <a:xfrm>
                <a:off x="3867" y="3024"/>
                <a:ext cx="133" cy="541"/>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C</a:t>
                </a:r>
              </a:p>
              <a:p>
                <a:pPr algn="ctr" fontAlgn="ctr"/>
                <a:r>
                  <a:rPr lang="en-US" sz="1400" dirty="0" smtClean="0">
                    <a:solidFill>
                      <a:srgbClr val="1D1D1A"/>
                    </a:solidFill>
                    <a:latin typeface="Huawei Sans" panose="020C0503030203020204" pitchFamily="34" charset="0"/>
                  </a:rPr>
                  <a:t>F</a:t>
                </a:r>
              </a:p>
              <a:p>
                <a:pPr algn="ctr" fontAlgn="ctr"/>
                <a:r>
                  <a:rPr lang="en-US" sz="1400" dirty="0" smtClean="0">
                    <a:solidFill>
                      <a:srgbClr val="1D1D1A"/>
                    </a:solidFill>
                    <a:latin typeface="Huawei Sans" panose="020C0503030203020204" pitchFamily="34" charset="0"/>
                  </a:rPr>
                  <a:t>I</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Rectangle 44"/>
              <p:cNvSpPr>
                <a:spLocks noChangeArrowheads="1"/>
              </p:cNvSpPr>
              <p:nvPr/>
            </p:nvSpPr>
            <p:spPr bwMode="auto">
              <a:xfrm>
                <a:off x="1388" y="3024"/>
                <a:ext cx="2079" cy="541"/>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0x8100</a:t>
                </a:r>
                <a:endParaRPr lang="en-US" sz="1400" dirty="0">
                  <a:solidFill>
                    <a:srgbClr val="1D1D1A"/>
                  </a:solidFill>
                  <a:latin typeface="Huawei Sans" panose="020C0503030203020204" pitchFamily="34" charset="0"/>
                </a:endParaRPr>
              </a:p>
            </p:txBody>
          </p:sp>
          <p:sp>
            <p:nvSpPr>
              <p:cNvPr id="55" name="Line 45"/>
              <p:cNvSpPr>
                <a:spLocks noChangeShapeType="1"/>
              </p:cNvSpPr>
              <p:nvPr/>
            </p:nvSpPr>
            <p:spPr bwMode="auto">
              <a:xfrm>
                <a:off x="1388" y="3024"/>
                <a:ext cx="0" cy="541"/>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Line 46"/>
              <p:cNvSpPr>
                <a:spLocks noChangeShapeType="1"/>
              </p:cNvSpPr>
              <p:nvPr/>
            </p:nvSpPr>
            <p:spPr bwMode="auto">
              <a:xfrm>
                <a:off x="3867" y="3024"/>
                <a:ext cx="0" cy="541"/>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Line 47"/>
              <p:cNvSpPr>
                <a:spLocks noChangeShapeType="1"/>
              </p:cNvSpPr>
              <p:nvPr/>
            </p:nvSpPr>
            <p:spPr bwMode="auto">
              <a:xfrm>
                <a:off x="5600" y="3024"/>
                <a:ext cx="0" cy="541"/>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Line 48"/>
              <p:cNvSpPr>
                <a:spLocks noChangeShapeType="1"/>
              </p:cNvSpPr>
              <p:nvPr/>
            </p:nvSpPr>
            <p:spPr bwMode="auto">
              <a:xfrm>
                <a:off x="4000" y="3024"/>
                <a:ext cx="0" cy="541"/>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Line 49"/>
              <p:cNvSpPr>
                <a:spLocks noChangeShapeType="1"/>
              </p:cNvSpPr>
              <p:nvPr/>
            </p:nvSpPr>
            <p:spPr bwMode="auto">
              <a:xfrm>
                <a:off x="1388" y="3024"/>
                <a:ext cx="4212"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Line 50"/>
              <p:cNvSpPr>
                <a:spLocks noChangeShapeType="1"/>
              </p:cNvSpPr>
              <p:nvPr/>
            </p:nvSpPr>
            <p:spPr bwMode="auto">
              <a:xfrm>
                <a:off x="1388" y="3565"/>
                <a:ext cx="4212"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Line 51"/>
              <p:cNvSpPr>
                <a:spLocks noChangeShapeType="1"/>
              </p:cNvSpPr>
              <p:nvPr/>
            </p:nvSpPr>
            <p:spPr bwMode="auto">
              <a:xfrm>
                <a:off x="3467" y="3024"/>
                <a:ext cx="0" cy="541"/>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5" name="Group 52"/>
            <p:cNvGrpSpPr>
              <a:grpSpLocks/>
            </p:cNvGrpSpPr>
            <p:nvPr/>
          </p:nvGrpSpPr>
          <p:grpSpPr bwMode="auto">
            <a:xfrm>
              <a:off x="2170113" y="5405438"/>
              <a:ext cx="6657975" cy="387350"/>
              <a:chOff x="727" y="3646"/>
              <a:chExt cx="4194" cy="244"/>
            </a:xfrm>
          </p:grpSpPr>
          <p:sp>
            <p:nvSpPr>
              <p:cNvPr id="42" name="Text Box 53"/>
              <p:cNvSpPr txBox="1">
                <a:spLocks noChangeArrowheads="1"/>
              </p:cNvSpPr>
              <p:nvPr/>
            </p:nvSpPr>
            <p:spPr bwMode="auto">
              <a:xfrm>
                <a:off x="1520" y="3647"/>
                <a:ext cx="427" cy="233"/>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TPID</a:t>
                </a:r>
                <a:endParaRPr lang="en-US" sz="1400" dirty="0">
                  <a:latin typeface="Huawei Sans" panose="020C0503030203020204" pitchFamily="34" charset="0"/>
                </a:endParaRPr>
              </a:p>
            </p:txBody>
          </p:sp>
          <p:sp>
            <p:nvSpPr>
              <p:cNvPr id="43" name="Text Box 54"/>
              <p:cNvSpPr txBox="1">
                <a:spLocks noChangeArrowheads="1"/>
              </p:cNvSpPr>
              <p:nvPr/>
            </p:nvSpPr>
            <p:spPr bwMode="auto">
              <a:xfrm>
                <a:off x="3668" y="3646"/>
                <a:ext cx="328" cy="233"/>
              </a:xfrm>
              <a:prstGeom prst="rect">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r>
                  <a:rPr lang="en-US" sz="1400" dirty="0" smtClean="0">
                    <a:latin typeface="Huawei Sans" panose="020C0503030203020204" pitchFamily="34" charset="0"/>
                  </a:rPr>
                  <a:t>TCI</a:t>
                </a:r>
                <a:endParaRPr lang="en-US" sz="1400" dirty="0">
                  <a:latin typeface="Huawei Sans" panose="020C0503030203020204" pitchFamily="34" charset="0"/>
                </a:endParaRPr>
              </a:p>
            </p:txBody>
          </p:sp>
          <p:sp>
            <p:nvSpPr>
              <p:cNvPr id="44" name="Line 55"/>
              <p:cNvSpPr>
                <a:spLocks noChangeShapeType="1"/>
              </p:cNvSpPr>
              <p:nvPr/>
            </p:nvSpPr>
            <p:spPr bwMode="auto">
              <a:xfrm>
                <a:off x="727" y="3648"/>
                <a:ext cx="0" cy="233"/>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Line 56"/>
              <p:cNvSpPr>
                <a:spLocks noChangeShapeType="1"/>
              </p:cNvSpPr>
              <p:nvPr/>
            </p:nvSpPr>
            <p:spPr bwMode="auto">
              <a:xfrm>
                <a:off x="2805" y="3651"/>
                <a:ext cx="0" cy="233"/>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Line 57"/>
              <p:cNvSpPr>
                <a:spLocks noChangeShapeType="1"/>
              </p:cNvSpPr>
              <p:nvPr/>
            </p:nvSpPr>
            <p:spPr bwMode="auto">
              <a:xfrm>
                <a:off x="4921" y="3657"/>
                <a:ext cx="0" cy="233"/>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Line 58"/>
              <p:cNvSpPr>
                <a:spLocks noChangeShapeType="1"/>
              </p:cNvSpPr>
              <p:nvPr/>
            </p:nvSpPr>
            <p:spPr bwMode="auto">
              <a:xfrm>
                <a:off x="2067" y="3765"/>
                <a:ext cx="61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Line 59"/>
              <p:cNvSpPr>
                <a:spLocks noChangeShapeType="1"/>
              </p:cNvSpPr>
              <p:nvPr/>
            </p:nvSpPr>
            <p:spPr bwMode="auto">
              <a:xfrm>
                <a:off x="804" y="3765"/>
                <a:ext cx="61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Line 60"/>
              <p:cNvSpPr>
                <a:spLocks noChangeShapeType="1"/>
              </p:cNvSpPr>
              <p:nvPr/>
            </p:nvSpPr>
            <p:spPr bwMode="auto">
              <a:xfrm>
                <a:off x="2880" y="3765"/>
                <a:ext cx="61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Line 61"/>
              <p:cNvSpPr>
                <a:spLocks noChangeShapeType="1"/>
              </p:cNvSpPr>
              <p:nvPr/>
            </p:nvSpPr>
            <p:spPr bwMode="auto">
              <a:xfrm>
                <a:off x="4197" y="3765"/>
                <a:ext cx="61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6" name="Group 62"/>
            <p:cNvGrpSpPr>
              <a:grpSpLocks/>
            </p:cNvGrpSpPr>
            <p:nvPr/>
          </p:nvGrpSpPr>
          <p:grpSpPr bwMode="auto">
            <a:xfrm>
              <a:off x="5705475" y="5126038"/>
              <a:ext cx="2970213" cy="215900"/>
              <a:chOff x="3141" y="3341"/>
              <a:chExt cx="1656" cy="136"/>
            </a:xfrm>
          </p:grpSpPr>
          <p:sp>
            <p:nvSpPr>
              <p:cNvPr id="29" name="Line 63"/>
              <p:cNvSpPr>
                <a:spLocks noChangeShapeType="1"/>
              </p:cNvSpPr>
              <p:nvPr/>
            </p:nvSpPr>
            <p:spPr bwMode="auto">
              <a:xfrm flipV="1">
                <a:off x="3729"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Line 64"/>
              <p:cNvSpPr>
                <a:spLocks noChangeShapeType="1"/>
              </p:cNvSpPr>
              <p:nvPr/>
            </p:nvSpPr>
            <p:spPr bwMode="auto">
              <a:xfrm flipV="1">
                <a:off x="3600"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Line 65"/>
              <p:cNvSpPr>
                <a:spLocks noChangeShapeType="1"/>
              </p:cNvSpPr>
              <p:nvPr/>
            </p:nvSpPr>
            <p:spPr bwMode="auto">
              <a:xfrm flipV="1">
                <a:off x="4672"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Line 66"/>
              <p:cNvSpPr>
                <a:spLocks noChangeShapeType="1"/>
              </p:cNvSpPr>
              <p:nvPr/>
            </p:nvSpPr>
            <p:spPr bwMode="auto">
              <a:xfrm flipV="1">
                <a:off x="4554"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Line 67"/>
              <p:cNvSpPr>
                <a:spLocks noChangeShapeType="1"/>
              </p:cNvSpPr>
              <p:nvPr/>
            </p:nvSpPr>
            <p:spPr bwMode="auto">
              <a:xfrm flipV="1">
                <a:off x="4436"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Line 68"/>
              <p:cNvSpPr>
                <a:spLocks noChangeShapeType="1"/>
              </p:cNvSpPr>
              <p:nvPr/>
            </p:nvSpPr>
            <p:spPr bwMode="auto">
              <a:xfrm flipV="1">
                <a:off x="3968"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Line 69"/>
              <p:cNvSpPr>
                <a:spLocks noChangeShapeType="1"/>
              </p:cNvSpPr>
              <p:nvPr/>
            </p:nvSpPr>
            <p:spPr bwMode="auto">
              <a:xfrm flipV="1">
                <a:off x="4084"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Line 70"/>
              <p:cNvSpPr>
                <a:spLocks noChangeShapeType="1"/>
              </p:cNvSpPr>
              <p:nvPr/>
            </p:nvSpPr>
            <p:spPr bwMode="auto">
              <a:xfrm flipV="1">
                <a:off x="4202"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Line 71"/>
              <p:cNvSpPr>
                <a:spLocks noChangeShapeType="1"/>
              </p:cNvSpPr>
              <p:nvPr/>
            </p:nvSpPr>
            <p:spPr bwMode="auto">
              <a:xfrm flipV="1">
                <a:off x="4320"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Line 72"/>
              <p:cNvSpPr>
                <a:spLocks noChangeShapeType="1"/>
              </p:cNvSpPr>
              <p:nvPr/>
            </p:nvSpPr>
            <p:spPr bwMode="auto">
              <a:xfrm flipV="1">
                <a:off x="3844" y="3341"/>
                <a:ext cx="0" cy="136"/>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Line 73"/>
              <p:cNvSpPr>
                <a:spLocks noChangeShapeType="1"/>
              </p:cNvSpPr>
              <p:nvPr/>
            </p:nvSpPr>
            <p:spPr bwMode="auto">
              <a:xfrm flipV="1">
                <a:off x="4797"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Line 74"/>
              <p:cNvSpPr>
                <a:spLocks noChangeShapeType="1"/>
              </p:cNvSpPr>
              <p:nvPr/>
            </p:nvSpPr>
            <p:spPr bwMode="auto">
              <a:xfrm flipV="1">
                <a:off x="3248"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Line 75"/>
              <p:cNvSpPr>
                <a:spLocks noChangeShapeType="1"/>
              </p:cNvSpPr>
              <p:nvPr/>
            </p:nvSpPr>
            <p:spPr bwMode="auto">
              <a:xfrm flipV="1">
                <a:off x="3141" y="3409"/>
                <a:ext cx="0" cy="68"/>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sp>
        <p:nvSpPr>
          <p:cNvPr id="63" name="Rectangle 92"/>
          <p:cNvSpPr>
            <a:spLocks noChangeArrowheads="1"/>
          </p:cNvSpPr>
          <p:nvPr/>
        </p:nvSpPr>
        <p:spPr bwMode="auto">
          <a:xfrm>
            <a:off x="8612567" y="3238419"/>
            <a:ext cx="972383"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DATA</a:t>
            </a:r>
            <a:endParaRPr lang="en-US" sz="1400" dirty="0">
              <a:solidFill>
                <a:srgbClr val="1D1D1A"/>
              </a:solidFill>
              <a:latin typeface="Huawei Sans" panose="020C0503030203020204" pitchFamily="34" charset="0"/>
            </a:endParaRPr>
          </a:p>
        </p:txBody>
      </p:sp>
      <p:sp>
        <p:nvSpPr>
          <p:cNvPr id="64" name="Rectangle 93"/>
          <p:cNvSpPr>
            <a:spLocks noChangeArrowheads="1"/>
          </p:cNvSpPr>
          <p:nvPr/>
        </p:nvSpPr>
        <p:spPr bwMode="auto">
          <a:xfrm>
            <a:off x="5664742" y="3238419"/>
            <a:ext cx="1096616" cy="519112"/>
          </a:xfrm>
          <a:prstGeom prst="rect">
            <a:avLst/>
          </a:prstGeom>
          <a:solidFill>
            <a:srgbClr val="F3FBFE">
              <a:lumMod val="75000"/>
            </a:srgb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r>
              <a:rPr lang="en-US" sz="1400" kern="0" dirty="0">
                <a:solidFill>
                  <a:srgbClr val="FFFFFF"/>
                </a:solidFill>
                <a:latin typeface="Huawei Sans" panose="020C0503030203020204" pitchFamily="34" charset="0"/>
              </a:rPr>
              <a:t>Outer tag</a:t>
            </a:r>
          </a:p>
        </p:txBody>
      </p:sp>
      <p:sp>
        <p:nvSpPr>
          <p:cNvPr id="65" name="Rectangle 94"/>
          <p:cNvSpPr>
            <a:spLocks noChangeArrowheads="1"/>
          </p:cNvSpPr>
          <p:nvPr/>
        </p:nvSpPr>
        <p:spPr bwMode="auto">
          <a:xfrm>
            <a:off x="4428557" y="3238419"/>
            <a:ext cx="1236185"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SA</a:t>
            </a:r>
            <a:endParaRPr lang="en-US" sz="1400" dirty="0">
              <a:solidFill>
                <a:srgbClr val="1D1D1A"/>
              </a:solidFill>
              <a:latin typeface="Huawei Sans" panose="020C0503030203020204" pitchFamily="34" charset="0"/>
            </a:endParaRPr>
          </a:p>
        </p:txBody>
      </p:sp>
      <p:sp>
        <p:nvSpPr>
          <p:cNvPr id="66" name="Rectangle 95"/>
          <p:cNvSpPr>
            <a:spLocks noChangeArrowheads="1"/>
          </p:cNvSpPr>
          <p:nvPr/>
        </p:nvSpPr>
        <p:spPr bwMode="auto">
          <a:xfrm>
            <a:off x="9584950" y="3238419"/>
            <a:ext cx="778532"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FCS</a:t>
            </a:r>
            <a:endParaRPr lang="en-US" sz="1400" dirty="0">
              <a:solidFill>
                <a:srgbClr val="1D1D1A"/>
              </a:solidFill>
              <a:latin typeface="Huawei Sans" panose="020C0503030203020204" pitchFamily="34" charset="0"/>
            </a:endParaRPr>
          </a:p>
        </p:txBody>
      </p:sp>
      <p:sp>
        <p:nvSpPr>
          <p:cNvPr id="67" name="Rectangle 96"/>
          <p:cNvSpPr>
            <a:spLocks noChangeArrowheads="1"/>
          </p:cNvSpPr>
          <p:nvPr/>
        </p:nvSpPr>
        <p:spPr bwMode="auto">
          <a:xfrm>
            <a:off x="7873310" y="3238419"/>
            <a:ext cx="739257"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TYPE</a:t>
            </a:r>
            <a:endParaRPr lang="en-US" sz="1400" dirty="0">
              <a:solidFill>
                <a:srgbClr val="1D1D1A"/>
              </a:solidFill>
              <a:latin typeface="Huawei Sans" panose="020C0503030203020204" pitchFamily="34" charset="0"/>
            </a:endParaRPr>
          </a:p>
        </p:txBody>
      </p:sp>
      <p:sp>
        <p:nvSpPr>
          <p:cNvPr id="68" name="Rectangle 97"/>
          <p:cNvSpPr>
            <a:spLocks noChangeArrowheads="1"/>
          </p:cNvSpPr>
          <p:nvPr/>
        </p:nvSpPr>
        <p:spPr bwMode="auto">
          <a:xfrm>
            <a:off x="6761358" y="3238419"/>
            <a:ext cx="1111952" cy="519112"/>
          </a:xfrm>
          <a:prstGeom prst="rect">
            <a:avLst/>
          </a:prstGeom>
          <a:solidFill>
            <a:srgbClr val="F3FBFE">
              <a:lumMod val="75000"/>
            </a:srgb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a:r>
              <a:rPr lang="en-US" sz="1400" kern="0" dirty="0">
                <a:solidFill>
                  <a:srgbClr val="FFFFFF"/>
                </a:solidFill>
                <a:latin typeface="Huawei Sans" panose="020C0503030203020204" pitchFamily="34" charset="0"/>
              </a:rPr>
              <a:t>Inner tag</a:t>
            </a:r>
          </a:p>
        </p:txBody>
      </p:sp>
      <p:sp>
        <p:nvSpPr>
          <p:cNvPr id="69" name="Rectangle 98"/>
          <p:cNvSpPr>
            <a:spLocks noChangeArrowheads="1"/>
          </p:cNvSpPr>
          <p:nvPr/>
        </p:nvSpPr>
        <p:spPr bwMode="auto">
          <a:xfrm>
            <a:off x="3189304" y="3238419"/>
            <a:ext cx="1253351"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DA</a:t>
            </a:r>
            <a:endParaRPr lang="en-US" sz="1400" dirty="0">
              <a:solidFill>
                <a:srgbClr val="1D1D1A"/>
              </a:solidFill>
              <a:latin typeface="Huawei Sans" panose="020C0503030203020204" pitchFamily="34" charset="0"/>
            </a:endParaRPr>
          </a:p>
        </p:txBody>
      </p:sp>
      <p:sp>
        <p:nvSpPr>
          <p:cNvPr id="70" name="Line 99"/>
          <p:cNvSpPr>
            <a:spLocks noChangeShapeType="1"/>
          </p:cNvSpPr>
          <p:nvPr/>
        </p:nvSpPr>
        <p:spPr bwMode="auto">
          <a:xfrm>
            <a:off x="3189305"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Line 100"/>
          <p:cNvSpPr>
            <a:spLocks noChangeShapeType="1"/>
          </p:cNvSpPr>
          <p:nvPr/>
        </p:nvSpPr>
        <p:spPr bwMode="auto">
          <a:xfrm>
            <a:off x="4444894"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Line 101"/>
          <p:cNvSpPr>
            <a:spLocks noChangeShapeType="1"/>
          </p:cNvSpPr>
          <p:nvPr/>
        </p:nvSpPr>
        <p:spPr bwMode="auto">
          <a:xfrm>
            <a:off x="7873310" y="3238419"/>
            <a:ext cx="0" cy="519112"/>
          </a:xfrm>
          <a:prstGeom prst="line">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Line 102"/>
          <p:cNvSpPr>
            <a:spLocks noChangeShapeType="1"/>
          </p:cNvSpPr>
          <p:nvPr/>
        </p:nvSpPr>
        <p:spPr bwMode="auto">
          <a:xfrm>
            <a:off x="8612567"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Line 104"/>
          <p:cNvSpPr>
            <a:spLocks noChangeShapeType="1"/>
          </p:cNvSpPr>
          <p:nvPr/>
        </p:nvSpPr>
        <p:spPr bwMode="auto">
          <a:xfrm>
            <a:off x="5664742"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Line 105"/>
          <p:cNvSpPr>
            <a:spLocks noChangeShapeType="1"/>
          </p:cNvSpPr>
          <p:nvPr/>
        </p:nvSpPr>
        <p:spPr bwMode="auto">
          <a:xfrm>
            <a:off x="5664742" y="3238419"/>
            <a:ext cx="2208568" cy="0"/>
          </a:xfrm>
          <a:prstGeom prst="line">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Line 106"/>
          <p:cNvSpPr>
            <a:spLocks noChangeShapeType="1"/>
          </p:cNvSpPr>
          <p:nvPr/>
        </p:nvSpPr>
        <p:spPr bwMode="auto">
          <a:xfrm>
            <a:off x="5664742" y="3757531"/>
            <a:ext cx="2208568"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Line 107"/>
          <p:cNvSpPr>
            <a:spLocks noChangeShapeType="1"/>
          </p:cNvSpPr>
          <p:nvPr/>
        </p:nvSpPr>
        <p:spPr bwMode="auto">
          <a:xfrm>
            <a:off x="3189305" y="3238419"/>
            <a:ext cx="2475437"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Line 108"/>
          <p:cNvSpPr>
            <a:spLocks noChangeShapeType="1"/>
          </p:cNvSpPr>
          <p:nvPr/>
        </p:nvSpPr>
        <p:spPr bwMode="auto">
          <a:xfrm>
            <a:off x="7873310" y="3238419"/>
            <a:ext cx="2484001"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Line 109"/>
          <p:cNvSpPr>
            <a:spLocks noChangeShapeType="1"/>
          </p:cNvSpPr>
          <p:nvPr/>
        </p:nvSpPr>
        <p:spPr bwMode="auto">
          <a:xfrm>
            <a:off x="3189305" y="3757531"/>
            <a:ext cx="2475437"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Line 110"/>
          <p:cNvSpPr>
            <a:spLocks noChangeShapeType="1"/>
          </p:cNvSpPr>
          <p:nvPr/>
        </p:nvSpPr>
        <p:spPr bwMode="auto">
          <a:xfrm>
            <a:off x="7873310" y="3757531"/>
            <a:ext cx="244800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Line 111"/>
          <p:cNvSpPr>
            <a:spLocks noChangeShapeType="1"/>
          </p:cNvSpPr>
          <p:nvPr/>
        </p:nvSpPr>
        <p:spPr bwMode="auto">
          <a:xfrm>
            <a:off x="6761358"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Line 112"/>
          <p:cNvSpPr>
            <a:spLocks noChangeShapeType="1"/>
          </p:cNvSpPr>
          <p:nvPr/>
        </p:nvSpPr>
        <p:spPr bwMode="auto">
          <a:xfrm>
            <a:off x="9584950" y="3238419"/>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128"/>
          <p:cNvGrpSpPr/>
          <p:nvPr/>
        </p:nvGrpSpPr>
        <p:grpSpPr>
          <a:xfrm>
            <a:off x="3187333" y="2517146"/>
            <a:ext cx="5667378" cy="533580"/>
            <a:chOff x="3203848" y="1700808"/>
            <a:chExt cx="5667378" cy="533580"/>
          </a:xfrm>
        </p:grpSpPr>
        <p:sp>
          <p:nvSpPr>
            <p:cNvPr id="84" name="Rectangle 19"/>
            <p:cNvSpPr>
              <a:spLocks noChangeArrowheads="1"/>
            </p:cNvSpPr>
            <p:nvPr/>
          </p:nvSpPr>
          <p:spPr bwMode="auto">
            <a:xfrm>
              <a:off x="7005616" y="1700808"/>
              <a:ext cx="1069184" cy="519112"/>
            </a:xfrm>
            <a:prstGeom prst="rect">
              <a:avLst/>
            </a:prstGeom>
            <a:solidFill>
              <a:srgbClr val="F3FBFE"/>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DATA</a:t>
              </a:r>
              <a:endParaRPr lang="en-US" sz="1400" dirty="0">
                <a:solidFill>
                  <a:srgbClr val="1D1D1A"/>
                </a:solidFill>
                <a:latin typeface="Huawei Sans" panose="020C0503030203020204" pitchFamily="34" charset="0"/>
              </a:endParaRPr>
            </a:p>
          </p:txBody>
        </p:sp>
        <p:sp>
          <p:nvSpPr>
            <p:cNvPr id="85" name="Rectangle 20"/>
            <p:cNvSpPr>
              <a:spLocks noChangeArrowheads="1"/>
            </p:cNvSpPr>
            <p:nvPr/>
          </p:nvSpPr>
          <p:spPr bwMode="auto">
            <a:xfrm>
              <a:off x="4469086" y="1700808"/>
              <a:ext cx="1265236"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SA</a:t>
              </a:r>
              <a:endParaRPr lang="en-US" sz="1400" dirty="0">
                <a:solidFill>
                  <a:srgbClr val="1D1D1A"/>
                </a:solidFill>
                <a:latin typeface="Huawei Sans" panose="020C0503030203020204" pitchFamily="34" charset="0"/>
              </a:endParaRPr>
            </a:p>
          </p:txBody>
        </p:sp>
        <p:sp>
          <p:nvSpPr>
            <p:cNvPr id="86" name="Rectangle 21"/>
            <p:cNvSpPr>
              <a:spLocks noChangeArrowheads="1"/>
            </p:cNvSpPr>
            <p:nvPr/>
          </p:nvSpPr>
          <p:spPr bwMode="auto">
            <a:xfrm>
              <a:off x="8099192" y="1700808"/>
              <a:ext cx="772034"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FCS</a:t>
              </a:r>
              <a:endParaRPr lang="en-US" sz="1400" dirty="0">
                <a:solidFill>
                  <a:srgbClr val="1D1D1A"/>
                </a:solidFill>
                <a:latin typeface="Huawei Sans" panose="020C0503030203020204" pitchFamily="34" charset="0"/>
              </a:endParaRPr>
            </a:p>
          </p:txBody>
        </p:sp>
        <p:sp>
          <p:nvSpPr>
            <p:cNvPr id="87" name="Rectangle 22"/>
            <p:cNvSpPr>
              <a:spLocks noChangeArrowheads="1"/>
            </p:cNvSpPr>
            <p:nvPr/>
          </p:nvSpPr>
          <p:spPr bwMode="auto">
            <a:xfrm>
              <a:off x="5681257" y="1700808"/>
              <a:ext cx="1305117"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TYPE/LENGTH</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Rectangle 24"/>
            <p:cNvSpPr>
              <a:spLocks noChangeArrowheads="1"/>
            </p:cNvSpPr>
            <p:nvPr/>
          </p:nvSpPr>
          <p:spPr bwMode="auto">
            <a:xfrm>
              <a:off x="3203848" y="1700808"/>
              <a:ext cx="1265237" cy="519112"/>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rPr>
                <a:t>DA</a:t>
              </a:r>
              <a:endParaRPr lang="en-US" sz="1400" dirty="0">
                <a:solidFill>
                  <a:srgbClr val="1D1D1A"/>
                </a:solidFill>
                <a:latin typeface="Huawei Sans" panose="020C0503030203020204" pitchFamily="34" charset="0"/>
              </a:endParaRPr>
            </a:p>
          </p:txBody>
        </p:sp>
        <p:sp>
          <p:nvSpPr>
            <p:cNvPr id="89" name="Line 25"/>
            <p:cNvSpPr>
              <a:spLocks noChangeShapeType="1"/>
            </p:cNvSpPr>
            <p:nvPr/>
          </p:nvSpPr>
          <p:spPr bwMode="auto">
            <a:xfrm>
              <a:off x="3203848" y="1700808"/>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Line 26"/>
            <p:cNvSpPr>
              <a:spLocks noChangeShapeType="1"/>
            </p:cNvSpPr>
            <p:nvPr/>
          </p:nvSpPr>
          <p:spPr bwMode="auto">
            <a:xfrm>
              <a:off x="4469085" y="1700808"/>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Line 28"/>
            <p:cNvSpPr>
              <a:spLocks noChangeShapeType="1"/>
            </p:cNvSpPr>
            <p:nvPr/>
          </p:nvSpPr>
          <p:spPr bwMode="auto">
            <a:xfrm>
              <a:off x="8099192" y="1715276"/>
              <a:ext cx="0" cy="519112"/>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Line 33"/>
            <p:cNvSpPr>
              <a:spLocks noChangeShapeType="1"/>
            </p:cNvSpPr>
            <p:nvPr/>
          </p:nvSpPr>
          <p:spPr bwMode="auto">
            <a:xfrm>
              <a:off x="3203848" y="1700808"/>
              <a:ext cx="259715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Line 34"/>
            <p:cNvSpPr>
              <a:spLocks noChangeShapeType="1"/>
            </p:cNvSpPr>
            <p:nvPr/>
          </p:nvSpPr>
          <p:spPr bwMode="auto">
            <a:xfrm>
              <a:off x="5801190" y="1700808"/>
              <a:ext cx="255600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Line 35"/>
            <p:cNvSpPr>
              <a:spLocks noChangeShapeType="1"/>
            </p:cNvSpPr>
            <p:nvPr/>
          </p:nvSpPr>
          <p:spPr bwMode="auto">
            <a:xfrm>
              <a:off x="3203848" y="2219920"/>
              <a:ext cx="259715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Line 36"/>
            <p:cNvSpPr>
              <a:spLocks noChangeShapeType="1"/>
            </p:cNvSpPr>
            <p:nvPr/>
          </p:nvSpPr>
          <p:spPr bwMode="auto">
            <a:xfrm>
              <a:off x="5801190" y="2219920"/>
              <a:ext cx="2556000" cy="0"/>
            </a:xfrm>
            <a:prstGeom prst="line">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0" name="Text Box 38"/>
          <p:cNvSpPr txBox="1">
            <a:spLocks noChangeArrowheads="1"/>
          </p:cNvSpPr>
          <p:nvPr/>
        </p:nvSpPr>
        <p:spPr bwMode="auto">
          <a:xfrm>
            <a:off x="947886" y="2599832"/>
            <a:ext cx="2097378" cy="369332"/>
          </a:xfrm>
          <a:prstGeom prst="rect">
            <a:avLst/>
          </a:prstGeom>
          <a:noFill/>
          <a:ln w="9525" algn="ctr">
            <a:noFill/>
            <a:miter lim="800000"/>
            <a:headEnd/>
            <a:tailEnd/>
          </a:ln>
        </p:spPr>
        <p:txBody>
          <a:bodyPr wrap="square">
            <a:spAutoFit/>
          </a:bodyPr>
          <a:lstStyle/>
          <a:p>
            <a:pPr algn="ctr" fontAlgn="ctr"/>
            <a:r>
              <a:rPr lang="en-US" b="1" dirty="0" smtClean="0">
                <a:solidFill>
                  <a:srgbClr val="EC7061"/>
                </a:solidFill>
                <a:latin typeface="Huawei Sans" panose="020C0503030203020204" pitchFamily="34" charset="0"/>
              </a:rPr>
              <a:t>Untagged frame</a:t>
            </a:r>
            <a:endParaRPr kumimoji="1" lang="en-US" altLang="zh-CN"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 Box 113"/>
          <p:cNvSpPr txBox="1">
            <a:spLocks noChangeArrowheads="1"/>
          </p:cNvSpPr>
          <p:nvPr/>
        </p:nvSpPr>
        <p:spPr bwMode="auto">
          <a:xfrm>
            <a:off x="952889" y="3313309"/>
            <a:ext cx="2087372" cy="646331"/>
          </a:xfrm>
          <a:prstGeom prst="rect">
            <a:avLst/>
          </a:prstGeom>
          <a:noFill/>
          <a:ln w="9525" algn="ctr">
            <a:noFill/>
            <a:miter lim="800000"/>
            <a:headEnd/>
            <a:tailEnd/>
          </a:ln>
        </p:spPr>
        <p:txBody>
          <a:bodyPr wrap="square">
            <a:spAutoFit/>
          </a:bodyPr>
          <a:lstStyle/>
          <a:p>
            <a:pPr algn="ctr" fontAlgn="ctr"/>
            <a:r>
              <a:rPr lang="en-US" b="1" dirty="0" err="1" smtClean="0">
                <a:solidFill>
                  <a:srgbClr val="EC7061"/>
                </a:solidFill>
                <a:latin typeface="Huawei Sans" panose="020C0503030203020204" pitchFamily="34" charset="0"/>
              </a:rPr>
              <a:t>QinQ</a:t>
            </a:r>
            <a:r>
              <a:rPr lang="en-US" b="1" dirty="0" smtClean="0">
                <a:solidFill>
                  <a:srgbClr val="EC7061"/>
                </a:solidFill>
                <a:latin typeface="Huawei Sans" panose="020C0503030203020204" pitchFamily="34" charset="0"/>
              </a:rPr>
              <a:t> encapsulation</a:t>
            </a:r>
            <a:endParaRPr lang="en-US" b="1" dirty="0">
              <a:solidFill>
                <a:srgbClr val="EC7061"/>
              </a:solidFill>
              <a:latin typeface="Huawei Sans" panose="020C0503030203020204" pitchFamily="34" charset="0"/>
            </a:endParaRPr>
          </a:p>
        </p:txBody>
      </p:sp>
      <p:sp>
        <p:nvSpPr>
          <p:cNvPr id="103" name="任意多边形 102"/>
          <p:cNvSpPr/>
          <p:nvPr/>
        </p:nvSpPr>
        <p:spPr>
          <a:xfrm>
            <a:off x="3187701" y="3781342"/>
            <a:ext cx="6686550" cy="643019"/>
          </a:xfrm>
          <a:custGeom>
            <a:avLst/>
            <a:gdLst>
              <a:gd name="connsiteX0" fmla="*/ 2470150 w 6686550"/>
              <a:gd name="connsiteY0" fmla="*/ 0 h 673100"/>
              <a:gd name="connsiteX1" fmla="*/ 0 w 6686550"/>
              <a:gd name="connsiteY1" fmla="*/ 673100 h 673100"/>
              <a:gd name="connsiteX2" fmla="*/ 6686550 w 6686550"/>
              <a:gd name="connsiteY2" fmla="*/ 673100 h 673100"/>
              <a:gd name="connsiteX3" fmla="*/ 3575050 w 6686550"/>
              <a:gd name="connsiteY3" fmla="*/ 6350 h 673100"/>
              <a:gd name="connsiteX4" fmla="*/ 2470150 w 6686550"/>
              <a:gd name="connsiteY4" fmla="*/ 0 h 67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6550" h="673100">
                <a:moveTo>
                  <a:pt x="2470150" y="0"/>
                </a:moveTo>
                <a:lnTo>
                  <a:pt x="0" y="673100"/>
                </a:lnTo>
                <a:lnTo>
                  <a:pt x="6686550" y="673100"/>
                </a:lnTo>
                <a:lnTo>
                  <a:pt x="3575050" y="6350"/>
                </a:lnTo>
                <a:lnTo>
                  <a:pt x="2470150" y="0"/>
                </a:lnTo>
                <a:close/>
              </a:path>
            </a:pathLst>
          </a:custGeom>
          <a:gradFill flip="none" rotWithShape="1">
            <a:gsLst>
              <a:gs pos="0">
                <a:srgbClr val="99DFF9"/>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282825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lgn="l" fontAlgn="ctr">
              <a:buNone/>
            </a:pPr>
            <a:r>
              <a:rPr lang="en-US" sz="1600" dirty="0" smtClean="0">
                <a:latin typeface="Huawei Sans" panose="020C0503030203020204" pitchFamily="34" charset="0"/>
              </a:rPr>
              <a:t>Devices forward packets over the public network based on outer VLAN tags of packets, and learn MAC addresses from the outer VLAN tags. The private VLAN tags in the packets are forwarded as payload of the packets. Even if the private network VLAN tags are the same, the public network VLAN tags can be used to differentiate users.</a:t>
            </a:r>
            <a:endParaRPr lang="en-US" altLang="zh-CN" sz="1600" dirty="0">
              <a:latin typeface="Huawei Sans" panose="020C0503030203020204" pitchFamily="34" charset="0"/>
              <a:sym typeface="Huawei Sans" panose="020C0503030203020204" pitchFamily="34" charset="0"/>
            </a:endParaRPr>
          </a:p>
        </p:txBody>
      </p:sp>
      <p:sp>
        <p:nvSpPr>
          <p:cNvPr id="4" name="标题 3"/>
          <p:cNvSpPr>
            <a:spLocks noGrp="1"/>
          </p:cNvSpPr>
          <p:nvPr>
            <p:ph type="title"/>
          </p:nvPr>
        </p:nvSpPr>
        <p:spPr/>
        <p:txBody>
          <a:bodyPr/>
          <a:lstStyle/>
          <a:p>
            <a:pPr fontAlgn="ctr"/>
            <a:r>
              <a:rPr lang="en-US" dirty="0" err="1" smtClean="0">
                <a:latin typeface="Huawei Sans" panose="020C0503030203020204" pitchFamily="34" charset="0"/>
              </a:rPr>
              <a:t>QinQ</a:t>
            </a:r>
            <a:r>
              <a:rPr lang="en-US" dirty="0" smtClean="0">
                <a:latin typeface="Huawei Sans" panose="020C0503030203020204" pitchFamily="34" charset="0"/>
              </a:rPr>
              <a:t> Implementation</a:t>
            </a:r>
            <a:endParaRPr lang="en-US" altLang="zh-CN" dirty="0">
              <a:latin typeface="Huawei Sans" panose="020C0503030203020204" pitchFamily="34" charset="0"/>
              <a:sym typeface="Huawei Sans" panose="020C0503030203020204" pitchFamily="34" charset="0"/>
            </a:endParaRPr>
          </a:p>
        </p:txBody>
      </p:sp>
      <p:sp>
        <p:nvSpPr>
          <p:cNvPr id="47" name="矩形 46"/>
          <p:cNvSpPr/>
          <p:nvPr/>
        </p:nvSpPr>
        <p:spPr>
          <a:xfrm>
            <a:off x="8865739" y="5338863"/>
            <a:ext cx="705651" cy="2079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a:xfrm>
            <a:off x="8865741" y="5719522"/>
            <a:ext cx="705651" cy="20795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a:off x="9642960" y="5277273"/>
            <a:ext cx="2063385" cy="307777"/>
          </a:xfrm>
          <a:prstGeom prst="rect">
            <a:avLst/>
          </a:prstGeom>
          <a:noFill/>
        </p:spPr>
        <p:txBody>
          <a:bodyPr wrap="none" rtlCol="0">
            <a:spAutoFit/>
          </a:bodyPr>
          <a:lstStyle/>
          <a:p>
            <a:pPr fontAlgn="ctr"/>
            <a:r>
              <a:rPr lang="en-US" sz="1400" dirty="0" smtClean="0">
                <a:latin typeface="Huawei Sans" panose="020C0503030203020204" pitchFamily="34" charset="0"/>
              </a:rPr>
              <a:t>Packets of enterprise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文本框 49"/>
          <p:cNvSpPr txBox="1"/>
          <p:nvPr/>
        </p:nvSpPr>
        <p:spPr>
          <a:xfrm>
            <a:off x="9642960" y="5652471"/>
            <a:ext cx="2053767" cy="307777"/>
          </a:xfrm>
          <a:prstGeom prst="rect">
            <a:avLst/>
          </a:prstGeom>
          <a:noFill/>
        </p:spPr>
        <p:txBody>
          <a:bodyPr wrap="none" rtlCol="0">
            <a:spAutoFit/>
          </a:bodyPr>
          <a:lstStyle/>
          <a:p>
            <a:pPr fontAlgn="ctr"/>
            <a:r>
              <a:rPr lang="en-US" sz="1400" dirty="0" smtClean="0">
                <a:latin typeface="Huawei Sans" panose="020C0503030203020204" pitchFamily="34" charset="0"/>
              </a:rPr>
              <a:t>Packets of enterprise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p:cNvSpPr>
            <a:spLocks noChangeAspect="1"/>
          </p:cNvSpPr>
          <p:nvPr/>
        </p:nvSpPr>
        <p:spPr>
          <a:xfrm>
            <a:off x="9230328" y="6041760"/>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9642960" y="5949893"/>
            <a:ext cx="1954381" cy="307777"/>
          </a:xfrm>
          <a:prstGeom prst="rect">
            <a:avLst/>
          </a:prstGeom>
          <a:noFill/>
        </p:spPr>
        <p:txBody>
          <a:bodyPr wrap="none" rtlCol="0">
            <a:spAutoFit/>
          </a:bodyPr>
          <a:lstStyle/>
          <a:p>
            <a:pPr fontAlgn="ctr"/>
            <a:r>
              <a:rPr lang="en-US" sz="1400" dirty="0" err="1" smtClean="0">
                <a:latin typeface="Huawei Sans" panose="020C0503030203020204" pitchFamily="34" charset="0"/>
              </a:rPr>
              <a:t>QinQ</a:t>
            </a:r>
            <a:r>
              <a:rPr lang="en-US" sz="1400" dirty="0" smtClean="0">
                <a:latin typeface="Huawei Sans" panose="020C0503030203020204" pitchFamily="34" charset="0"/>
              </a:rPr>
              <a:t> access interface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矩形 84"/>
          <p:cNvSpPr/>
          <p:nvPr/>
        </p:nvSpPr>
        <p:spPr>
          <a:xfrm>
            <a:off x="534697" y="2657801"/>
            <a:ext cx="1424094" cy="101878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6980306" y="2635206"/>
            <a:ext cx="1424094" cy="101878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a:xfrm>
            <a:off x="6999448" y="5006129"/>
            <a:ext cx="1424094" cy="101878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a:off x="553839" y="5009405"/>
            <a:ext cx="1424094" cy="101878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30021" y="3972182"/>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09621" y="3972182"/>
            <a:ext cx="540000" cy="442800"/>
          </a:xfrm>
          <a:prstGeom prst="rect">
            <a:avLst/>
          </a:prstGeom>
        </p:spPr>
      </p:pic>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214754" y="2719025"/>
            <a:ext cx="540000" cy="442800"/>
          </a:xfrm>
          <a:prstGeom prst="rect">
            <a:avLst/>
          </a:prstGeom>
        </p:spPr>
      </p:pic>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48989" y="2719025"/>
            <a:ext cx="540000" cy="442800"/>
          </a:xfrm>
          <a:prstGeom prst="rect">
            <a:avLst/>
          </a:prstGeom>
        </p:spPr>
      </p:pic>
      <p:pic>
        <p:nvPicPr>
          <p:cNvPr id="95" name="图片 9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68131" y="5116439"/>
            <a:ext cx="540000" cy="442800"/>
          </a:xfrm>
          <a:prstGeom prst="rect">
            <a:avLst/>
          </a:prstGeom>
        </p:spPr>
      </p:pic>
      <p:pic>
        <p:nvPicPr>
          <p:cNvPr id="96" name="图片 9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233896" y="5116439"/>
            <a:ext cx="540000" cy="442800"/>
          </a:xfrm>
          <a:prstGeom prst="rect">
            <a:avLst/>
          </a:prstGeom>
        </p:spPr>
      </p:pic>
      <p:sp>
        <p:nvSpPr>
          <p:cNvPr id="97" name="文本框 96"/>
          <p:cNvSpPr txBox="1"/>
          <p:nvPr/>
        </p:nvSpPr>
        <p:spPr>
          <a:xfrm>
            <a:off x="840091" y="3156778"/>
            <a:ext cx="1173719" cy="307777"/>
          </a:xfrm>
          <a:prstGeom prst="rect">
            <a:avLst/>
          </a:prstGeom>
          <a:noFill/>
        </p:spPr>
        <p:txBody>
          <a:bodyPr wrap="none" rtlCol="0">
            <a:spAutoFit/>
          </a:bodyPr>
          <a:lstStyle/>
          <a:p>
            <a:pPr fontAlgn="ctr"/>
            <a:r>
              <a:rPr lang="en-US" sz="1400" dirty="0" smtClean="0">
                <a:latin typeface="Huawei Sans" panose="020C0503030203020204" pitchFamily="34" charset="0"/>
              </a:rPr>
              <a:t>Enterprise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6981839" y="5523909"/>
            <a:ext cx="1164101" cy="307777"/>
          </a:xfrm>
          <a:prstGeom prst="rect">
            <a:avLst/>
          </a:prstGeom>
          <a:noFill/>
        </p:spPr>
        <p:txBody>
          <a:bodyPr wrap="none" rtlCol="0">
            <a:spAutoFit/>
          </a:bodyPr>
          <a:lstStyle/>
          <a:p>
            <a:pPr fontAlgn="ctr"/>
            <a:r>
              <a:rPr lang="en-US" sz="1400" dirty="0" smtClean="0">
                <a:latin typeface="Huawei Sans" panose="020C0503030203020204" pitchFamily="34" charset="0"/>
              </a:rPr>
              <a:t>Enterprise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文本框 98"/>
          <p:cNvSpPr txBox="1"/>
          <p:nvPr/>
        </p:nvSpPr>
        <p:spPr>
          <a:xfrm>
            <a:off x="6957854" y="3149735"/>
            <a:ext cx="1173719" cy="307777"/>
          </a:xfrm>
          <a:prstGeom prst="rect">
            <a:avLst/>
          </a:prstGeom>
          <a:noFill/>
        </p:spPr>
        <p:txBody>
          <a:bodyPr wrap="none" rtlCol="0">
            <a:spAutoFit/>
          </a:bodyPr>
          <a:lstStyle/>
          <a:p>
            <a:pPr fontAlgn="ctr"/>
            <a:r>
              <a:rPr lang="en-US" sz="1400" dirty="0" smtClean="0">
                <a:latin typeface="Huawei Sans" panose="020C0503030203020204" pitchFamily="34" charset="0"/>
              </a:rPr>
              <a:t>Enterprise A</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文本框 99"/>
          <p:cNvSpPr txBox="1"/>
          <p:nvPr/>
        </p:nvSpPr>
        <p:spPr>
          <a:xfrm>
            <a:off x="892000" y="5515523"/>
            <a:ext cx="1164101" cy="307777"/>
          </a:xfrm>
          <a:prstGeom prst="rect">
            <a:avLst/>
          </a:prstGeom>
          <a:noFill/>
        </p:spPr>
        <p:txBody>
          <a:bodyPr wrap="none" rtlCol="0">
            <a:spAutoFit/>
          </a:bodyPr>
          <a:lstStyle/>
          <a:p>
            <a:pPr fontAlgn="ctr"/>
            <a:r>
              <a:rPr lang="en-US" sz="1400" dirty="0" smtClean="0">
                <a:latin typeface="Huawei Sans" panose="020C0503030203020204" pitchFamily="34" charset="0"/>
              </a:rPr>
              <a:t>Enterprise B</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肘形连接符 100"/>
          <p:cNvCxnSpPr>
            <a:stCxn id="93" idx="3"/>
            <a:endCxn id="91" idx="0"/>
          </p:cNvCxnSpPr>
          <p:nvPr/>
        </p:nvCxnSpPr>
        <p:spPr>
          <a:xfrm>
            <a:off x="1754754" y="2940425"/>
            <a:ext cx="845267" cy="1031757"/>
          </a:xfrm>
          <a:prstGeom prst="bentConnector2">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2" name="肘形连接符 101"/>
          <p:cNvCxnSpPr>
            <a:stCxn id="96" idx="3"/>
            <a:endCxn id="91" idx="2"/>
          </p:cNvCxnSpPr>
          <p:nvPr/>
        </p:nvCxnSpPr>
        <p:spPr>
          <a:xfrm flipV="1">
            <a:off x="1773896" y="4414982"/>
            <a:ext cx="826125" cy="922857"/>
          </a:xfrm>
          <a:prstGeom prst="bentConnector2">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3" name="肘形连接符 102"/>
          <p:cNvCxnSpPr>
            <a:stCxn id="94" idx="1"/>
            <a:endCxn id="92" idx="0"/>
          </p:cNvCxnSpPr>
          <p:nvPr/>
        </p:nvCxnSpPr>
        <p:spPr>
          <a:xfrm rot="10800000" flipV="1">
            <a:off x="6479621" y="2940424"/>
            <a:ext cx="769368" cy="1031757"/>
          </a:xfrm>
          <a:prstGeom prst="bentConnector2">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4" name="肘形连接符 103"/>
          <p:cNvCxnSpPr>
            <a:stCxn id="95" idx="1"/>
            <a:endCxn id="92" idx="2"/>
          </p:cNvCxnSpPr>
          <p:nvPr/>
        </p:nvCxnSpPr>
        <p:spPr>
          <a:xfrm rot="10800000">
            <a:off x="6479621" y="4414983"/>
            <a:ext cx="788510" cy="922857"/>
          </a:xfrm>
          <a:prstGeom prst="bentConnector2">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3"/>
            <a:endCxn id="92" idx="1"/>
          </p:cNvCxnSpPr>
          <p:nvPr/>
        </p:nvCxnSpPr>
        <p:spPr>
          <a:xfrm>
            <a:off x="2870021" y="4193582"/>
            <a:ext cx="333960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06" name="Freeform 159"/>
          <p:cNvSpPr/>
          <p:nvPr/>
        </p:nvSpPr>
        <p:spPr>
          <a:xfrm flipH="1">
            <a:off x="4121831" y="3972182"/>
            <a:ext cx="1336759" cy="4428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文本框 106"/>
          <p:cNvSpPr txBox="1"/>
          <p:nvPr/>
        </p:nvSpPr>
        <p:spPr>
          <a:xfrm>
            <a:off x="1802280" y="4040353"/>
            <a:ext cx="572593" cy="369332"/>
          </a:xfrm>
          <a:prstGeom prst="rect">
            <a:avLst/>
          </a:prstGeom>
          <a:noFill/>
        </p:spPr>
        <p:txBody>
          <a:bodyPr wrap="none" rtlCol="0">
            <a:spAutoFit/>
          </a:bodyPr>
          <a:lstStyle/>
          <a:p>
            <a:pPr fontAlgn="ctr"/>
            <a:r>
              <a:rPr lang="en-US" dirty="0" smtClean="0">
                <a:latin typeface="Huawei Sans" panose="020C0503030203020204" pitchFamily="34" charset="0"/>
              </a:rPr>
              <a:t>PE1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文本框 107"/>
          <p:cNvSpPr txBox="1"/>
          <p:nvPr/>
        </p:nvSpPr>
        <p:spPr>
          <a:xfrm>
            <a:off x="6680385" y="4039096"/>
            <a:ext cx="572593" cy="369332"/>
          </a:xfrm>
          <a:prstGeom prst="rect">
            <a:avLst/>
          </a:prstGeom>
          <a:noFill/>
        </p:spPr>
        <p:txBody>
          <a:bodyPr wrap="none" rtlCol="0">
            <a:spAutoFit/>
          </a:bodyPr>
          <a:lstStyle/>
          <a:p>
            <a:pPr fontAlgn="ctr"/>
            <a:r>
              <a:rPr lang="en-US" dirty="0" smtClean="0">
                <a:latin typeface="Huawei Sans" panose="020C0503030203020204" pitchFamily="34" charset="0"/>
              </a:rPr>
              <a:t>PE2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文本框 108"/>
          <p:cNvSpPr txBox="1"/>
          <p:nvPr/>
        </p:nvSpPr>
        <p:spPr>
          <a:xfrm>
            <a:off x="674755" y="2759762"/>
            <a:ext cx="582211" cy="369332"/>
          </a:xfrm>
          <a:prstGeom prst="rect">
            <a:avLst/>
          </a:prstGeom>
          <a:noFill/>
        </p:spPr>
        <p:txBody>
          <a:bodyPr wrap="none" rtlCol="0">
            <a:spAutoFit/>
          </a:bodyPr>
          <a:lstStyle/>
          <a:p>
            <a:pPr fontAlgn="ctr"/>
            <a:r>
              <a:rPr lang="en-US" dirty="0" smtClean="0">
                <a:latin typeface="Huawei Sans" panose="020C0503030203020204" pitchFamily="34" charset="0"/>
              </a:rPr>
              <a:t>CE1</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文本框 109"/>
          <p:cNvSpPr txBox="1"/>
          <p:nvPr/>
        </p:nvSpPr>
        <p:spPr>
          <a:xfrm>
            <a:off x="693897" y="5174959"/>
            <a:ext cx="582211" cy="369332"/>
          </a:xfrm>
          <a:prstGeom prst="rect">
            <a:avLst/>
          </a:prstGeom>
          <a:noFill/>
        </p:spPr>
        <p:txBody>
          <a:bodyPr wrap="none" rtlCol="0">
            <a:spAutoFit/>
          </a:bodyPr>
          <a:lstStyle/>
          <a:p>
            <a:pPr fontAlgn="ctr"/>
            <a:r>
              <a:rPr lang="en-US" dirty="0" smtClean="0">
                <a:latin typeface="Huawei Sans" panose="020C0503030203020204" pitchFamily="34" charset="0"/>
              </a:rPr>
              <a:t>CE2</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1" name="文本框 110"/>
          <p:cNvSpPr txBox="1"/>
          <p:nvPr/>
        </p:nvSpPr>
        <p:spPr>
          <a:xfrm>
            <a:off x="7808131" y="5187469"/>
            <a:ext cx="582211" cy="369332"/>
          </a:xfrm>
          <a:prstGeom prst="rect">
            <a:avLst/>
          </a:prstGeom>
          <a:noFill/>
        </p:spPr>
        <p:txBody>
          <a:bodyPr wrap="none" rtlCol="0">
            <a:spAutoFit/>
          </a:bodyPr>
          <a:lstStyle/>
          <a:p>
            <a:pPr fontAlgn="ctr"/>
            <a:r>
              <a:rPr lang="en-US" dirty="0" smtClean="0">
                <a:latin typeface="Huawei Sans" panose="020C0503030203020204" pitchFamily="34" charset="0"/>
              </a:rPr>
              <a:t>CE4</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文本框 111"/>
          <p:cNvSpPr txBox="1"/>
          <p:nvPr/>
        </p:nvSpPr>
        <p:spPr>
          <a:xfrm>
            <a:off x="7788989" y="2755759"/>
            <a:ext cx="582211" cy="369332"/>
          </a:xfrm>
          <a:prstGeom prst="rect">
            <a:avLst/>
          </a:prstGeom>
          <a:noFill/>
        </p:spPr>
        <p:txBody>
          <a:bodyPr wrap="none" rtlCol="0">
            <a:spAutoFit/>
          </a:bodyPr>
          <a:lstStyle/>
          <a:p>
            <a:pPr fontAlgn="ctr"/>
            <a:r>
              <a:rPr lang="en-US" dirty="0" smtClean="0">
                <a:latin typeface="Huawei Sans" panose="020C0503030203020204" pitchFamily="34" charset="0"/>
              </a:rPr>
              <a:t>CE3</a:t>
            </a: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a:xfrm>
            <a:off x="899213" y="5748252"/>
            <a:ext cx="1149674" cy="307777"/>
          </a:xfrm>
          <a:prstGeom prst="rect">
            <a:avLst/>
          </a:prstGeom>
          <a:noFill/>
        </p:spPr>
        <p:txBody>
          <a:bodyPr wrap="none" rtlCol="0">
            <a:spAutoFit/>
          </a:bodyPr>
          <a:lstStyle/>
          <a:p>
            <a:pPr fontAlgn="ctr"/>
            <a:r>
              <a:rPr lang="en-US" sz="1400" dirty="0" smtClean="0">
                <a:latin typeface="Huawei Sans" panose="020C0503030203020204" pitchFamily="34" charset="0"/>
              </a:rPr>
              <a:t>VLANs 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文本框 113"/>
          <p:cNvSpPr txBox="1"/>
          <p:nvPr/>
        </p:nvSpPr>
        <p:spPr>
          <a:xfrm>
            <a:off x="6989052" y="5748252"/>
            <a:ext cx="1149674" cy="307777"/>
          </a:xfrm>
          <a:prstGeom prst="rect">
            <a:avLst/>
          </a:prstGeom>
          <a:noFill/>
        </p:spPr>
        <p:txBody>
          <a:bodyPr wrap="none" rtlCol="0">
            <a:spAutoFit/>
          </a:bodyPr>
          <a:lstStyle/>
          <a:p>
            <a:pPr fontAlgn="ctr"/>
            <a:r>
              <a:rPr lang="en-US" sz="1400" dirty="0" smtClean="0">
                <a:latin typeface="Huawei Sans" panose="020C0503030203020204" pitchFamily="34" charset="0"/>
              </a:rPr>
              <a:t>VLANs 1-10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文本框 114"/>
          <p:cNvSpPr txBox="1"/>
          <p:nvPr/>
        </p:nvSpPr>
        <p:spPr>
          <a:xfrm>
            <a:off x="6969876" y="3368811"/>
            <a:ext cx="1149674" cy="307777"/>
          </a:xfrm>
          <a:prstGeom prst="rect">
            <a:avLst/>
          </a:prstGeom>
          <a:noFill/>
        </p:spPr>
        <p:txBody>
          <a:bodyPr wrap="none" rtlCol="0">
            <a:spAutoFit/>
          </a:bodyPr>
          <a:lstStyle/>
          <a:p>
            <a:pPr fontAlgn="ctr"/>
            <a:r>
              <a:rPr lang="en-US" sz="1400" dirty="0" smtClean="0">
                <a:latin typeface="Huawei Sans" panose="020C0503030203020204" pitchFamily="34" charset="0"/>
              </a:rPr>
              <a:t>VLANs 1-20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文本框 115"/>
          <p:cNvSpPr txBox="1"/>
          <p:nvPr/>
        </p:nvSpPr>
        <p:spPr>
          <a:xfrm>
            <a:off x="852113" y="3368811"/>
            <a:ext cx="1149674" cy="307777"/>
          </a:xfrm>
          <a:prstGeom prst="rect">
            <a:avLst/>
          </a:prstGeom>
          <a:noFill/>
        </p:spPr>
        <p:txBody>
          <a:bodyPr wrap="none" rtlCol="0">
            <a:spAutoFit/>
          </a:bodyPr>
          <a:lstStyle/>
          <a:p>
            <a:pPr fontAlgn="ctr"/>
            <a:r>
              <a:rPr lang="en-US" sz="1400" dirty="0" smtClean="0">
                <a:latin typeface="Huawei Sans" panose="020C0503030203020204" pitchFamily="34" charset="0"/>
              </a:rPr>
              <a:t>VLANs 1-10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文本框 116"/>
          <p:cNvSpPr txBox="1"/>
          <p:nvPr/>
        </p:nvSpPr>
        <p:spPr>
          <a:xfrm>
            <a:off x="2574769" y="3677113"/>
            <a:ext cx="801823" cy="307777"/>
          </a:xfrm>
          <a:prstGeom prst="rect">
            <a:avLst/>
          </a:prstGeom>
          <a:noFill/>
        </p:spPr>
        <p:txBody>
          <a:bodyPr wrap="none" rtlCol="0">
            <a:spAutoFit/>
          </a:bodyPr>
          <a:lstStyle/>
          <a:p>
            <a:pPr fontAlgn="ctr"/>
            <a:r>
              <a:rPr lang="en-US" sz="1400" dirty="0" smtClean="0">
                <a:latin typeface="Huawei Sans" panose="020C0503030203020204" pitchFamily="34" charset="0"/>
              </a:rPr>
              <a:t>VLAN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文本框 119"/>
          <p:cNvSpPr txBox="1"/>
          <p:nvPr/>
        </p:nvSpPr>
        <p:spPr>
          <a:xfrm>
            <a:off x="2549228" y="4407933"/>
            <a:ext cx="801823" cy="307777"/>
          </a:xfrm>
          <a:prstGeom prst="rect">
            <a:avLst/>
          </a:prstGeom>
          <a:noFill/>
        </p:spPr>
        <p:txBody>
          <a:bodyPr wrap="none" rtlCol="0">
            <a:spAutoFit/>
          </a:bodyPr>
          <a:lstStyle/>
          <a:p>
            <a:pPr fontAlgn="ctr"/>
            <a:r>
              <a:rPr lang="en-US" sz="1400" dirty="0" smtClean="0">
                <a:latin typeface="Huawei Sans" panose="020C0503030203020204" pitchFamily="34" charset="0"/>
              </a:rPr>
              <a:t>VLAN 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p:cNvSpPr/>
          <p:nvPr/>
        </p:nvSpPr>
        <p:spPr>
          <a:xfrm>
            <a:off x="3189477" y="2409813"/>
            <a:ext cx="705600" cy="226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矩形 121"/>
          <p:cNvSpPr/>
          <p:nvPr/>
        </p:nvSpPr>
        <p:spPr>
          <a:xfrm>
            <a:off x="3005607" y="6126650"/>
            <a:ext cx="705600" cy="2268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p:cNvSpPr/>
          <p:nvPr/>
        </p:nvSpPr>
        <p:spPr>
          <a:xfrm>
            <a:off x="2485440" y="2409813"/>
            <a:ext cx="705600" cy="226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8" name="组合 27"/>
          <p:cNvGrpSpPr/>
          <p:nvPr/>
        </p:nvGrpSpPr>
        <p:grpSpPr>
          <a:xfrm>
            <a:off x="3438787" y="4737669"/>
            <a:ext cx="2055159" cy="226800"/>
            <a:chOff x="3677006" y="4561819"/>
            <a:chExt cx="2055159" cy="226800"/>
          </a:xfrm>
        </p:grpSpPr>
        <p:sp>
          <p:nvSpPr>
            <p:cNvPr id="124" name="矩形 123"/>
            <p:cNvSpPr/>
            <p:nvPr/>
          </p:nvSpPr>
          <p:spPr>
            <a:xfrm>
              <a:off x="4344431" y="4561819"/>
              <a:ext cx="705600" cy="2268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1-20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7" name="矩形 126"/>
            <p:cNvSpPr/>
            <p:nvPr/>
          </p:nvSpPr>
          <p:spPr>
            <a:xfrm>
              <a:off x="5026565" y="4561819"/>
              <a:ext cx="705600" cy="2268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矩形 128"/>
            <p:cNvSpPr/>
            <p:nvPr/>
          </p:nvSpPr>
          <p:spPr>
            <a:xfrm>
              <a:off x="3677006" y="4561819"/>
              <a:ext cx="705600" cy="226800"/>
            </a:xfrm>
            <a:prstGeom prst="rect">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30" name="组合 29"/>
          <p:cNvGrpSpPr/>
          <p:nvPr/>
        </p:nvGrpSpPr>
        <p:grpSpPr>
          <a:xfrm>
            <a:off x="3438789" y="3403815"/>
            <a:ext cx="2098391" cy="226800"/>
            <a:chOff x="3613863" y="3632416"/>
            <a:chExt cx="2098391" cy="226800"/>
          </a:xfrm>
        </p:grpSpPr>
        <p:sp>
          <p:nvSpPr>
            <p:cNvPr id="125" name="矩形 124"/>
            <p:cNvSpPr/>
            <p:nvPr/>
          </p:nvSpPr>
          <p:spPr>
            <a:xfrm>
              <a:off x="5006654" y="3632416"/>
              <a:ext cx="705600" cy="226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6" name="矩形 125"/>
            <p:cNvSpPr/>
            <p:nvPr/>
          </p:nvSpPr>
          <p:spPr>
            <a:xfrm>
              <a:off x="4292713" y="3632416"/>
              <a:ext cx="705600" cy="226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a:xfrm>
              <a:off x="3613863" y="3632416"/>
              <a:ext cx="705600" cy="226800"/>
            </a:xfrm>
            <a:prstGeom prst="rect">
              <a:avLst/>
            </a:prstGeom>
            <a:solidFill>
              <a:srgbClr val="8BC9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32" name="椭圆 131"/>
          <p:cNvSpPr>
            <a:spLocks noChangeAspect="1"/>
          </p:cNvSpPr>
          <p:nvPr/>
        </p:nvSpPr>
        <p:spPr>
          <a:xfrm>
            <a:off x="2538000" y="3907118"/>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椭圆 132"/>
          <p:cNvSpPr>
            <a:spLocks noChangeAspect="1"/>
          </p:cNvSpPr>
          <p:nvPr/>
        </p:nvSpPr>
        <p:spPr>
          <a:xfrm>
            <a:off x="2546862" y="4346193"/>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椭圆 133"/>
          <p:cNvSpPr>
            <a:spLocks noChangeAspect="1"/>
          </p:cNvSpPr>
          <p:nvPr/>
        </p:nvSpPr>
        <p:spPr>
          <a:xfrm>
            <a:off x="6427128" y="3902586"/>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椭圆 134"/>
          <p:cNvSpPr>
            <a:spLocks noChangeAspect="1"/>
          </p:cNvSpPr>
          <p:nvPr/>
        </p:nvSpPr>
        <p:spPr>
          <a:xfrm>
            <a:off x="6417600" y="4347159"/>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矩形 135"/>
          <p:cNvSpPr/>
          <p:nvPr/>
        </p:nvSpPr>
        <p:spPr>
          <a:xfrm>
            <a:off x="2355454" y="6126650"/>
            <a:ext cx="705600" cy="2268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1-20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文本框 140"/>
          <p:cNvSpPr txBox="1"/>
          <p:nvPr/>
        </p:nvSpPr>
        <p:spPr>
          <a:xfrm>
            <a:off x="4004638" y="4124657"/>
            <a:ext cx="1668296" cy="276999"/>
          </a:xfrm>
          <a:prstGeom prst="rect">
            <a:avLst/>
          </a:prstGeom>
          <a:noFill/>
        </p:spPr>
        <p:txBody>
          <a:bodyPr wrap="square" rtlCol="0">
            <a:spAutoFit/>
          </a:bodyPr>
          <a:lstStyle/>
          <a:p>
            <a:pPr algn="ctr" fontAlgn="ctr"/>
            <a:r>
              <a:rPr lang="en-US" sz="1200" dirty="0" smtClean="0">
                <a:latin typeface="Huawei Sans" panose="020C0503030203020204" pitchFamily="34" charset="0"/>
              </a:rPr>
              <a:t>Public network</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任意多边形 30"/>
          <p:cNvSpPr/>
          <p:nvPr/>
        </p:nvSpPr>
        <p:spPr>
          <a:xfrm>
            <a:off x="2082950" y="4519246"/>
            <a:ext cx="4765431" cy="1107831"/>
          </a:xfrm>
          <a:custGeom>
            <a:avLst/>
            <a:gdLst>
              <a:gd name="connsiteX0" fmla="*/ 0 w 4765431"/>
              <a:gd name="connsiteY0" fmla="*/ 1107831 h 1107831"/>
              <a:gd name="connsiteX1" fmla="*/ 1266093 w 4765431"/>
              <a:gd name="connsiteY1" fmla="*/ 1107831 h 1107831"/>
              <a:gd name="connsiteX2" fmla="*/ 1266093 w 4765431"/>
              <a:gd name="connsiteY2" fmla="*/ 0 h 1107831"/>
              <a:gd name="connsiteX3" fmla="*/ 3692769 w 4765431"/>
              <a:gd name="connsiteY3" fmla="*/ 0 h 1107831"/>
              <a:gd name="connsiteX4" fmla="*/ 3692769 w 4765431"/>
              <a:gd name="connsiteY4" fmla="*/ 1107831 h 1107831"/>
              <a:gd name="connsiteX5" fmla="*/ 4765431 w 4765431"/>
              <a:gd name="connsiteY5" fmla="*/ 1107831 h 11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5431" h="1107831">
                <a:moveTo>
                  <a:pt x="0" y="1107831"/>
                </a:moveTo>
                <a:lnTo>
                  <a:pt x="1266093" y="1107831"/>
                </a:lnTo>
                <a:lnTo>
                  <a:pt x="1266093" y="0"/>
                </a:lnTo>
                <a:lnTo>
                  <a:pt x="3692769" y="0"/>
                </a:lnTo>
                <a:lnTo>
                  <a:pt x="3692769" y="1107831"/>
                </a:lnTo>
                <a:lnTo>
                  <a:pt x="4765431" y="1107831"/>
                </a:lnTo>
              </a:path>
            </a:pathLst>
          </a:custGeom>
          <a:ln w="28575">
            <a:solidFill>
              <a:schemeClr val="tx2">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latin typeface="Huawei Sans" panose="020C0503030203020204" pitchFamily="34" charset="0"/>
            </a:endParaRPr>
          </a:p>
        </p:txBody>
      </p:sp>
      <p:sp>
        <p:nvSpPr>
          <p:cNvPr id="32" name="任意多边形 31"/>
          <p:cNvSpPr/>
          <p:nvPr/>
        </p:nvSpPr>
        <p:spPr>
          <a:xfrm>
            <a:off x="2012610" y="2795954"/>
            <a:ext cx="4783015" cy="1125415"/>
          </a:xfrm>
          <a:custGeom>
            <a:avLst/>
            <a:gdLst>
              <a:gd name="connsiteX0" fmla="*/ 0 w 4783015"/>
              <a:gd name="connsiteY0" fmla="*/ 17584 h 1125415"/>
              <a:gd name="connsiteX1" fmla="*/ 1318846 w 4783015"/>
              <a:gd name="connsiteY1" fmla="*/ 17584 h 1125415"/>
              <a:gd name="connsiteX2" fmla="*/ 1318846 w 4783015"/>
              <a:gd name="connsiteY2" fmla="*/ 1125415 h 1125415"/>
              <a:gd name="connsiteX3" fmla="*/ 3763108 w 4783015"/>
              <a:gd name="connsiteY3" fmla="*/ 1125415 h 1125415"/>
              <a:gd name="connsiteX4" fmla="*/ 3763108 w 4783015"/>
              <a:gd name="connsiteY4" fmla="*/ 0 h 1125415"/>
              <a:gd name="connsiteX5" fmla="*/ 4783015 w 4783015"/>
              <a:gd name="connsiteY5" fmla="*/ 0 h 112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3015" h="1125415">
                <a:moveTo>
                  <a:pt x="0" y="17584"/>
                </a:moveTo>
                <a:lnTo>
                  <a:pt x="1318846" y="17584"/>
                </a:lnTo>
                <a:lnTo>
                  <a:pt x="1318846" y="1125415"/>
                </a:lnTo>
                <a:lnTo>
                  <a:pt x="3763108" y="1125415"/>
                </a:lnTo>
                <a:lnTo>
                  <a:pt x="3763108" y="0"/>
                </a:lnTo>
                <a:lnTo>
                  <a:pt x="4783015" y="0"/>
                </a:lnTo>
              </a:path>
            </a:pathLst>
          </a:custGeom>
          <a:ln w="28575">
            <a:solidFill>
              <a:srgbClr val="8BC9A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fontAlgn="ctr"/>
            <a:endParaRPr lang="en-US" altLang="zh-CN" dirty="0">
              <a:solidFill>
                <a:schemeClr val="tx1"/>
              </a:solidFill>
              <a:latin typeface="Huawei Sans" panose="020C0503030203020204" pitchFamily="34" charset="0"/>
            </a:endParaRPr>
          </a:p>
        </p:txBody>
      </p:sp>
      <p:sp>
        <p:nvSpPr>
          <p:cNvPr id="73" name="文本框 72"/>
          <p:cNvSpPr txBox="1"/>
          <p:nvPr/>
        </p:nvSpPr>
        <p:spPr>
          <a:xfrm>
            <a:off x="5729211" y="4407933"/>
            <a:ext cx="801823" cy="307777"/>
          </a:xfrm>
          <a:prstGeom prst="rect">
            <a:avLst/>
          </a:prstGeom>
          <a:noFill/>
        </p:spPr>
        <p:txBody>
          <a:bodyPr wrap="none" rtlCol="0">
            <a:spAutoFit/>
          </a:bodyPr>
          <a:lstStyle/>
          <a:p>
            <a:pPr fontAlgn="ctr"/>
            <a:r>
              <a:rPr lang="en-US" sz="1400" dirty="0" smtClean="0">
                <a:latin typeface="Huawei Sans" panose="020C0503030203020204" pitchFamily="34" charset="0"/>
              </a:rPr>
              <a:t>VLAN 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5752413" y="3677113"/>
            <a:ext cx="801823" cy="307777"/>
          </a:xfrm>
          <a:prstGeom prst="rect">
            <a:avLst/>
          </a:prstGeom>
          <a:noFill/>
        </p:spPr>
        <p:txBody>
          <a:bodyPr wrap="none" rtlCol="0">
            <a:spAutoFit/>
          </a:bodyPr>
          <a:lstStyle/>
          <a:p>
            <a:pPr fontAlgn="ctr"/>
            <a:r>
              <a:rPr lang="en-US" sz="1400" dirty="0" smtClean="0">
                <a:latin typeface="Huawei Sans" panose="020C0503030203020204" pitchFamily="34" charset="0"/>
              </a:rPr>
              <a:t>VLAN 3</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a:xfrm>
            <a:off x="7665600" y="6126650"/>
            <a:ext cx="705600" cy="2268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矩形 71"/>
          <p:cNvSpPr/>
          <p:nvPr/>
        </p:nvSpPr>
        <p:spPr>
          <a:xfrm>
            <a:off x="7015447" y="6126650"/>
            <a:ext cx="705600" cy="2268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solidFill>
                  <a:schemeClr val="tx1"/>
                </a:solidFill>
                <a:latin typeface="Huawei Sans" panose="020C0503030203020204" pitchFamily="34" charset="0"/>
              </a:rPr>
              <a:t>1-20</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a:xfrm>
            <a:off x="7701256" y="2409813"/>
            <a:ext cx="705600" cy="226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a:xfrm>
            <a:off x="6997219" y="2409813"/>
            <a:ext cx="705600" cy="226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400" dirty="0" smtClean="0">
                <a:latin typeface="Huawei Sans" panose="020C0503030203020204" pitchFamily="34" charset="0"/>
              </a:rPr>
              <a:t>1-10</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346246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圆角矩形 103"/>
          <p:cNvSpPr/>
          <p:nvPr/>
        </p:nvSpPr>
        <p:spPr>
          <a:xfrm>
            <a:off x="4891834"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圆角矩形 104"/>
          <p:cNvSpPr/>
          <p:nvPr/>
        </p:nvSpPr>
        <p:spPr>
          <a:xfrm>
            <a:off x="3368207"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a:xfrm>
            <a:off x="1983446"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圆角矩形 101"/>
          <p:cNvSpPr/>
          <p:nvPr/>
        </p:nvSpPr>
        <p:spPr>
          <a:xfrm>
            <a:off x="662917"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6132513" y="1233488"/>
            <a:ext cx="5611987" cy="4680000"/>
          </a:xfrm>
        </p:spPr>
        <p:txBody>
          <a:bodyPr/>
          <a:lstStyle/>
          <a:p>
            <a:pPr marL="0" indent="0" fontAlgn="ctr">
              <a:buNone/>
            </a:pPr>
            <a:r>
              <a:rPr lang="en-US" sz="1600" dirty="0" smtClean="0">
                <a:latin typeface="Huawei Sans" panose="020C0503030203020204" pitchFamily="34" charset="0"/>
              </a:rPr>
              <a:t>Packet processing of basic </a:t>
            </a:r>
            <a:r>
              <a:rPr lang="en-US" sz="1600" dirty="0" err="1" smtClean="0">
                <a:latin typeface="Huawei Sans" panose="020C0503030203020204" pitchFamily="34" charset="0"/>
              </a:rPr>
              <a:t>QinQ</a:t>
            </a:r>
            <a:r>
              <a:rPr lang="en-US" sz="1600" dirty="0" smtClean="0">
                <a:latin typeface="Huawei Sans" panose="020C0503030203020204" pitchFamily="34" charset="0"/>
              </a:rPr>
              <a:t>:</a:t>
            </a:r>
          </a:p>
          <a:p>
            <a:pPr marL="302400" lvl="1" indent="-302400" fontAlgn="ctr">
              <a:buSzPct val="100000"/>
              <a:buFont typeface="+mj-lt"/>
              <a:buAutoNum type="arabicPeriod"/>
            </a:pPr>
            <a:r>
              <a:rPr lang="en-US" sz="1400" dirty="0" smtClean="0">
                <a:latin typeface="Huawei Sans" panose="020C0503030203020204" pitchFamily="34" charset="0"/>
              </a:rPr>
              <a:t>SW1 receives a packet tagged with VLAN 10 or 20 and sends the packet to SW2.</a:t>
            </a:r>
          </a:p>
          <a:p>
            <a:pPr marL="302400" lvl="1" indent="-302400" fontAlgn="ctr">
              <a:buSzPct val="100000"/>
              <a:buFont typeface="+mj-lt"/>
              <a:buAutoNum type="arabicPeriod"/>
            </a:pPr>
            <a:r>
              <a:rPr lang="en-US" sz="1400" dirty="0" smtClean="0">
                <a:latin typeface="Huawei Sans" panose="020C0503030203020204" pitchFamily="34" charset="0"/>
              </a:rPr>
              <a:t>When receiving the packet, SW2 adds an outer tag with VLAN 100 to the packet.</a:t>
            </a:r>
          </a:p>
          <a:p>
            <a:pPr marL="302400" lvl="1" indent="-302400" fontAlgn="ctr">
              <a:buSzPct val="100000"/>
              <a:buFont typeface="+mj-lt"/>
              <a:buAutoNum type="arabicPeriod"/>
            </a:pPr>
            <a:r>
              <a:rPr lang="en-US" sz="1400" dirty="0" smtClean="0">
                <a:latin typeface="Huawei Sans" panose="020C0503030203020204" pitchFamily="34" charset="0"/>
              </a:rPr>
              <a:t>The packet with double tags is forwarded according to the Layer 2 forwarding process.</a:t>
            </a:r>
          </a:p>
          <a:p>
            <a:pPr marL="302400" lvl="1" indent="-302400" fontAlgn="ctr">
              <a:buSzPct val="100000"/>
              <a:buFont typeface="+mj-lt"/>
              <a:buAutoNum type="arabicPeriod"/>
            </a:pPr>
            <a:r>
              <a:rPr lang="en-US" sz="1400" dirty="0" smtClean="0">
                <a:latin typeface="Huawei Sans" panose="020C0503030203020204" pitchFamily="34" charset="0"/>
              </a:rPr>
              <a:t>After receiving the packet from VLAN 100, SW3 removes the outer tag with VLAN 100. SW3 then sends the packet that carries only one tag with VLAN 10 or 20 to SW4.</a:t>
            </a:r>
          </a:p>
          <a:p>
            <a:pPr marL="302400" lvl="1" indent="-302400" fontAlgn="ctr">
              <a:buSzPct val="100000"/>
              <a:buFont typeface="+mj-lt"/>
              <a:buAutoNum type="arabicPeriod"/>
            </a:pPr>
            <a:r>
              <a:rPr lang="en-US" sz="1400" dirty="0" smtClean="0">
                <a:latin typeface="Huawei Sans" panose="020C0503030203020204" pitchFamily="34" charset="0"/>
              </a:rPr>
              <a:t>After receiving the packet, SW4 forwards it according to its VLAN ID and destination MAC address.</a:t>
            </a:r>
          </a:p>
          <a:p>
            <a:pPr lvl="1"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Implementation of </a:t>
            </a:r>
            <a:r>
              <a:rPr lang="en-US" dirty="0" err="1" smtClean="0">
                <a:latin typeface="Huawei Sans" panose="020C0503030203020204" pitchFamily="34" charset="0"/>
              </a:rPr>
              <a:t>QinQ</a:t>
            </a:r>
            <a:r>
              <a:rPr lang="en-US" dirty="0" smtClean="0">
                <a:latin typeface="Huawei Sans" panose="020C0503030203020204" pitchFamily="34" charset="0"/>
              </a:rPr>
              <a:t> </a:t>
            </a:r>
            <a:r>
              <a:rPr lang="en-US" dirty="0" smtClean="0">
                <a:latin typeface="Huawei Sans" panose="020C0503030203020204" pitchFamily="34" charset="0"/>
              </a:rPr>
              <a:t>— Basic </a:t>
            </a:r>
            <a:r>
              <a:rPr lang="en-US" dirty="0" err="1" smtClean="0">
                <a:latin typeface="Huawei Sans" panose="020C0503030203020204" pitchFamily="34" charset="0"/>
              </a:rPr>
              <a:t>QinQ</a:t>
            </a:r>
            <a:endParaRPr lang="en-US" altLang="zh-CN" dirty="0">
              <a:latin typeface="Huawei Sans" panose="020C0503030203020204" pitchFamily="34" charset="0"/>
              <a:sym typeface="Huawei Sans" panose="020C0503030203020204" pitchFamily="34" charset="0"/>
            </a:endParaRPr>
          </a:p>
        </p:txBody>
      </p:sp>
      <p:grpSp>
        <p:nvGrpSpPr>
          <p:cNvPr id="46" name="组合 45"/>
          <p:cNvGrpSpPr/>
          <p:nvPr/>
        </p:nvGrpSpPr>
        <p:grpSpPr>
          <a:xfrm>
            <a:off x="746998" y="1977830"/>
            <a:ext cx="5044708" cy="3645214"/>
            <a:chOff x="771601" y="1690861"/>
            <a:chExt cx="5044708" cy="3645214"/>
          </a:xfrm>
        </p:grpSpPr>
        <p:grpSp>
          <p:nvGrpSpPr>
            <p:cNvPr id="34" name="组合 33"/>
            <p:cNvGrpSpPr/>
            <p:nvPr/>
          </p:nvGrpSpPr>
          <p:grpSpPr>
            <a:xfrm>
              <a:off x="907674" y="1690861"/>
              <a:ext cx="4772979" cy="3344227"/>
              <a:chOff x="907674" y="1690861"/>
              <a:chExt cx="4772979" cy="3344227"/>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03262" y="1690861"/>
                <a:ext cx="540000" cy="442800"/>
              </a:xfrm>
              <a:prstGeom prst="rect">
                <a:avLst/>
              </a:prstGeom>
            </p:spPr>
          </p:pic>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03262" y="3267247"/>
                <a:ext cx="540000" cy="442800"/>
              </a:xfrm>
              <a:prstGeom prst="rect">
                <a:avLst/>
              </a:prstGeom>
            </p:spPr>
          </p:pic>
          <p:pic>
            <p:nvPicPr>
              <p:cNvPr id="7" name="图片 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07674" y="457621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48792" y="1690861"/>
                <a:ext cx="540000" cy="442800"/>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52222" y="3238613"/>
                <a:ext cx="540000" cy="442800"/>
              </a:xfrm>
              <a:prstGeom prst="rect">
                <a:avLst/>
              </a:prstGeom>
            </p:spPr>
          </p:pic>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140653" y="4592288"/>
                <a:ext cx="540000" cy="442800"/>
              </a:xfrm>
              <a:prstGeom prst="rect">
                <a:avLst/>
              </a:prstGeom>
            </p:spPr>
          </p:pic>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12222" y="4576219"/>
                <a:ext cx="540000" cy="442800"/>
              </a:xfrm>
              <a:prstGeom prst="rect">
                <a:avLst/>
              </a:prstGeom>
            </p:spPr>
          </p:pic>
          <p:pic>
            <p:nvPicPr>
              <p:cNvPr id="12" name="图片 1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255044" y="4576219"/>
                <a:ext cx="540000" cy="442800"/>
              </a:xfrm>
              <a:prstGeom prst="rect">
                <a:avLst/>
              </a:prstGeom>
            </p:spPr>
          </p:pic>
          <p:cxnSp>
            <p:nvCxnSpPr>
              <p:cNvPr id="13" name="直接连接符 12"/>
              <p:cNvCxnSpPr>
                <a:stCxn id="5" idx="3"/>
                <a:endCxn id="8" idx="1"/>
              </p:cNvCxnSpPr>
              <p:nvPr/>
            </p:nvCxnSpPr>
            <p:spPr>
              <a:xfrm>
                <a:off x="2343262" y="1912261"/>
                <a:ext cx="180553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2"/>
                <a:endCxn id="6" idx="0"/>
              </p:cNvCxnSpPr>
              <p:nvPr/>
            </p:nvCxnSpPr>
            <p:spPr>
              <a:xfrm>
                <a:off x="2073262" y="2133661"/>
                <a:ext cx="0" cy="113358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 idx="2"/>
                <a:endCxn id="9" idx="0"/>
              </p:cNvCxnSpPr>
              <p:nvPr/>
            </p:nvCxnSpPr>
            <p:spPr>
              <a:xfrm>
                <a:off x="4418792" y="2133661"/>
                <a:ext cx="3430" cy="110495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7" idx="0"/>
                <a:endCxn id="6" idx="2"/>
              </p:cNvCxnSpPr>
              <p:nvPr/>
            </p:nvCxnSpPr>
            <p:spPr>
              <a:xfrm flipV="1">
                <a:off x="1177674" y="3710047"/>
                <a:ext cx="895588" cy="8661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2"/>
                <a:endCxn id="12" idx="0"/>
              </p:cNvCxnSpPr>
              <p:nvPr/>
            </p:nvCxnSpPr>
            <p:spPr>
              <a:xfrm>
                <a:off x="2073262" y="3710047"/>
                <a:ext cx="451782" cy="8661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9" idx="2"/>
                <a:endCxn id="10" idx="0"/>
              </p:cNvCxnSpPr>
              <p:nvPr/>
            </p:nvCxnSpPr>
            <p:spPr>
              <a:xfrm>
                <a:off x="4422222" y="3681413"/>
                <a:ext cx="988431" cy="91087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1" idx="0"/>
                <a:endCxn id="9" idx="2"/>
              </p:cNvCxnSpPr>
              <p:nvPr/>
            </p:nvCxnSpPr>
            <p:spPr>
              <a:xfrm flipV="1">
                <a:off x="3882222" y="3681413"/>
                <a:ext cx="540000" cy="8948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36" name="文本框 35"/>
            <p:cNvSpPr txBox="1"/>
            <p:nvPr/>
          </p:nvSpPr>
          <p:spPr>
            <a:xfrm>
              <a:off x="771601" y="5059076"/>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2148800" y="5059076"/>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文本框 37"/>
            <p:cNvSpPr txBox="1"/>
            <p:nvPr/>
          </p:nvSpPr>
          <p:spPr>
            <a:xfrm>
              <a:off x="3482112" y="5059076"/>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文本框 38"/>
            <p:cNvSpPr txBox="1"/>
            <p:nvPr/>
          </p:nvSpPr>
          <p:spPr>
            <a:xfrm>
              <a:off x="5016090" y="5059076"/>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7" name="矩形 46"/>
          <p:cNvSpPr/>
          <p:nvPr/>
        </p:nvSpPr>
        <p:spPr>
          <a:xfrm>
            <a:off x="4012988" y="5933237"/>
            <a:ext cx="536127" cy="178860"/>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a:xfrm>
            <a:off x="5367821" y="5931915"/>
            <a:ext cx="256941" cy="180181"/>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3918954" y="6140800"/>
            <a:ext cx="1013419" cy="276999"/>
          </a:xfrm>
          <a:prstGeom prst="rect">
            <a:avLst/>
          </a:prstGeom>
          <a:noFill/>
        </p:spPr>
        <p:txBody>
          <a:bodyPr wrap="none" rtlCol="0">
            <a:spAutoFit/>
          </a:bodyPr>
          <a:lstStyle/>
          <a:p>
            <a:pPr fontAlgn="ctr"/>
            <a:r>
              <a:rPr lang="en-US" sz="1200" dirty="0" smtClean="0">
                <a:latin typeface="Huawei Sans" panose="020C0503030203020204" pitchFamily="34" charset="0"/>
              </a:rPr>
              <a:t>User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5035258" y="6145554"/>
            <a:ext cx="856325" cy="276999"/>
          </a:xfrm>
          <a:prstGeom prst="rect">
            <a:avLst/>
          </a:prstGeom>
          <a:noFill/>
        </p:spPr>
        <p:txBody>
          <a:bodyPr wrap="none" rtlCol="0">
            <a:spAutoFit/>
          </a:bodyPr>
          <a:lstStyle/>
          <a:p>
            <a:pPr fontAlgn="ctr"/>
            <a:r>
              <a:rPr lang="en-US" sz="1200" dirty="0" smtClean="0">
                <a:latin typeface="Huawei Sans" panose="020C0503030203020204" pitchFamily="34" charset="0"/>
              </a:rPr>
              <a:t>VLAN tag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a:xfrm rot="16200000">
            <a:off x="1276225"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矩形 60"/>
          <p:cNvSpPr/>
          <p:nvPr/>
        </p:nvSpPr>
        <p:spPr>
          <a:xfrm rot="16200000">
            <a:off x="1400157" y="3698544"/>
            <a:ext cx="217006" cy="197203"/>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1760759" y="1725163"/>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文本框 73"/>
          <p:cNvSpPr txBox="1"/>
          <p:nvPr/>
        </p:nvSpPr>
        <p:spPr>
          <a:xfrm>
            <a:off x="4123634" y="1725163"/>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文本框 74"/>
          <p:cNvSpPr txBox="1"/>
          <p:nvPr/>
        </p:nvSpPr>
        <p:spPr>
          <a:xfrm>
            <a:off x="4327357" y="3263401"/>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文本框 75"/>
          <p:cNvSpPr txBox="1"/>
          <p:nvPr/>
        </p:nvSpPr>
        <p:spPr>
          <a:xfrm>
            <a:off x="1968134" y="3250021"/>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椭圆 84"/>
          <p:cNvSpPr>
            <a:spLocks noChangeAspect="1"/>
          </p:cNvSpPr>
          <p:nvPr/>
        </p:nvSpPr>
        <p:spPr>
          <a:xfrm>
            <a:off x="1986638" y="2370088"/>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椭圆 85"/>
          <p:cNvSpPr>
            <a:spLocks noChangeAspect="1"/>
          </p:cNvSpPr>
          <p:nvPr/>
        </p:nvSpPr>
        <p:spPr>
          <a:xfrm>
            <a:off x="4335598" y="2377153"/>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rot="16200000">
            <a:off x="2400886"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a:xfrm rot="16200000">
            <a:off x="2524818" y="3698545"/>
            <a:ext cx="217006" cy="197201"/>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a:xfrm rot="16200000">
            <a:off x="3601475"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3" name="矩形 92"/>
          <p:cNvSpPr/>
          <p:nvPr/>
        </p:nvSpPr>
        <p:spPr>
          <a:xfrm rot="16200000">
            <a:off x="3725409" y="3698543"/>
            <a:ext cx="217006" cy="197205"/>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93"/>
          <p:cNvSpPr/>
          <p:nvPr/>
        </p:nvSpPr>
        <p:spPr>
          <a:xfrm rot="16200000">
            <a:off x="4763186"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矩形 94"/>
          <p:cNvSpPr/>
          <p:nvPr/>
        </p:nvSpPr>
        <p:spPr>
          <a:xfrm rot="16200000">
            <a:off x="4887120" y="3698544"/>
            <a:ext cx="217006" cy="19720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p:cNvSpPr/>
          <p:nvPr/>
        </p:nvSpPr>
        <p:spPr>
          <a:xfrm>
            <a:off x="2668535" y="1900388"/>
            <a:ext cx="316584" cy="198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a:xfrm>
            <a:off x="2392702" y="1900388"/>
            <a:ext cx="260440" cy="19846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95"/>
          <p:cNvSpPr/>
          <p:nvPr/>
        </p:nvSpPr>
        <p:spPr>
          <a:xfrm>
            <a:off x="2982018" y="1900388"/>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a:xfrm>
            <a:off x="2668535" y="2293410"/>
            <a:ext cx="316584" cy="198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a:xfrm>
            <a:off x="2392702" y="2293410"/>
            <a:ext cx="260440" cy="19846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a:xfrm>
            <a:off x="2982018" y="2293410"/>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任意多边形 61"/>
          <p:cNvSpPr/>
          <p:nvPr/>
        </p:nvSpPr>
        <p:spPr>
          <a:xfrm>
            <a:off x="914400" y="2113613"/>
            <a:ext cx="3177915" cy="2593298"/>
          </a:xfrm>
          <a:custGeom>
            <a:avLst/>
            <a:gdLst>
              <a:gd name="connsiteX0" fmla="*/ 0 w 3177915"/>
              <a:gd name="connsiteY0" fmla="*/ 2563318 h 2593298"/>
              <a:gd name="connsiteX1" fmla="*/ 779489 w 3177915"/>
              <a:gd name="connsiteY1" fmla="*/ 1843790 h 2593298"/>
              <a:gd name="connsiteX2" fmla="*/ 794479 w 3177915"/>
              <a:gd name="connsiteY2" fmla="*/ 0 h 2593298"/>
              <a:gd name="connsiteX3" fmla="*/ 3177915 w 3177915"/>
              <a:gd name="connsiteY3" fmla="*/ 0 h 2593298"/>
              <a:gd name="connsiteX4" fmla="*/ 3177915 w 3177915"/>
              <a:gd name="connsiteY4" fmla="*/ 1783830 h 2593298"/>
              <a:gd name="connsiteX5" fmla="*/ 2818151 w 3177915"/>
              <a:gd name="connsiteY5" fmla="*/ 2593298 h 259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915" h="2593298">
                <a:moveTo>
                  <a:pt x="0" y="2563318"/>
                </a:moveTo>
                <a:lnTo>
                  <a:pt x="779489" y="1843790"/>
                </a:lnTo>
                <a:lnTo>
                  <a:pt x="794479" y="0"/>
                </a:lnTo>
                <a:lnTo>
                  <a:pt x="3177915" y="0"/>
                </a:lnTo>
                <a:lnTo>
                  <a:pt x="3177915" y="1783830"/>
                </a:lnTo>
                <a:lnTo>
                  <a:pt x="2818151" y="2593298"/>
                </a:lnTo>
              </a:path>
            </a:pathLst>
          </a:custGeom>
          <a:noFill/>
          <a:ln>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3" name="任意多边形 62"/>
          <p:cNvSpPr/>
          <p:nvPr/>
        </p:nvSpPr>
        <p:spPr>
          <a:xfrm>
            <a:off x="2368446" y="2518348"/>
            <a:ext cx="2953062" cy="2233534"/>
          </a:xfrm>
          <a:custGeom>
            <a:avLst/>
            <a:gdLst>
              <a:gd name="connsiteX0" fmla="*/ 359764 w 2953062"/>
              <a:gd name="connsiteY0" fmla="*/ 2233534 h 2233534"/>
              <a:gd name="connsiteX1" fmla="*/ 0 w 2953062"/>
              <a:gd name="connsiteY1" fmla="*/ 1499016 h 2233534"/>
              <a:gd name="connsiteX2" fmla="*/ 29980 w 2953062"/>
              <a:gd name="connsiteY2" fmla="*/ 0 h 2233534"/>
              <a:gd name="connsiteX3" fmla="*/ 2473377 w 2953062"/>
              <a:gd name="connsiteY3" fmla="*/ 0 h 2233534"/>
              <a:gd name="connsiteX4" fmla="*/ 2473377 w 2953062"/>
              <a:gd name="connsiteY4" fmla="*/ 1424065 h 2233534"/>
              <a:gd name="connsiteX5" fmla="*/ 2953062 w 2953062"/>
              <a:gd name="connsiteY5" fmla="*/ 1903750 h 223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3062" h="2233534">
                <a:moveTo>
                  <a:pt x="359764" y="2233534"/>
                </a:moveTo>
                <a:lnTo>
                  <a:pt x="0" y="1499016"/>
                </a:lnTo>
                <a:lnTo>
                  <a:pt x="29980" y="0"/>
                </a:lnTo>
                <a:lnTo>
                  <a:pt x="2473377" y="0"/>
                </a:lnTo>
                <a:lnTo>
                  <a:pt x="2473377" y="1424065"/>
                </a:lnTo>
                <a:lnTo>
                  <a:pt x="2953062" y="1903750"/>
                </a:lnTo>
              </a:path>
            </a:pathLst>
          </a:custGeom>
          <a:noFill/>
          <a:ln>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6287563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6132513" y="1233488"/>
            <a:ext cx="5611987" cy="5148262"/>
          </a:xfrm>
        </p:spPr>
        <p:txBody>
          <a:bodyPr/>
          <a:lstStyle/>
          <a:p>
            <a:pPr marL="0" indent="0" fontAlgn="ctr">
              <a:buNone/>
            </a:pPr>
            <a:r>
              <a:rPr lang="en-US" sz="1600" dirty="0" smtClean="0">
                <a:latin typeface="Huawei Sans" panose="020C0503030203020204" pitchFamily="34" charset="0"/>
              </a:rPr>
              <a:t>Packet processing of selective </a:t>
            </a:r>
            <a:r>
              <a:rPr lang="en-US" sz="1600" dirty="0" err="1" smtClean="0">
                <a:latin typeface="Huawei Sans" panose="020C0503030203020204" pitchFamily="34" charset="0"/>
              </a:rPr>
              <a:t>QinQ</a:t>
            </a:r>
            <a:r>
              <a:rPr lang="en-US" sz="1600" dirty="0" smtClean="0">
                <a:latin typeface="Huawei Sans" panose="020C0503030203020204" pitchFamily="34" charset="0"/>
              </a:rPr>
              <a:t>:</a:t>
            </a:r>
            <a:endParaRPr lang="en-US" altLang="zh-CN" sz="1600" dirty="0" smtClean="0">
              <a:latin typeface="Huawei Sans" panose="020C0503030203020204" pitchFamily="34" charset="0"/>
              <a:sym typeface="Huawei Sans" panose="020C0503030203020204" pitchFamily="34" charset="0"/>
            </a:endParaRPr>
          </a:p>
          <a:p>
            <a:pPr marL="302400" lvl="1" indent="-302400" fontAlgn="ctr">
              <a:buSzPct val="100000"/>
              <a:buFont typeface="+mj-lt"/>
              <a:buAutoNum type="arabicPeriod"/>
            </a:pPr>
            <a:r>
              <a:rPr lang="en-US" sz="1400" dirty="0" smtClean="0">
                <a:latin typeface="Huawei Sans" panose="020C0503030203020204" pitchFamily="34" charset="0"/>
              </a:rPr>
              <a:t>When receiving the packet tagged with VLAN 10 or VLAN 20, SW1 forwards the packet to SW2.</a:t>
            </a:r>
          </a:p>
          <a:p>
            <a:pPr marL="302400" lvl="1" indent="-302400" fontAlgn="ctr">
              <a:buSzPct val="100000"/>
              <a:buFont typeface="+mj-lt"/>
              <a:buAutoNum type="arabicPeriod"/>
            </a:pPr>
            <a:r>
              <a:rPr lang="en-US" sz="1400" dirty="0" smtClean="0">
                <a:latin typeface="Huawei Sans" panose="020C0503030203020204" pitchFamily="34" charset="0"/>
              </a:rPr>
              <a:t>When receiving the packet tagged with VLAN 10, SW2 adds an outer tag with VLAN 100 to the packet. When receiving the packet tagged with VLAN 20, SW2 adds an outer tag with VLAN 200 to the packet.</a:t>
            </a:r>
          </a:p>
          <a:p>
            <a:pPr marL="302400" lvl="1" indent="-302400" fontAlgn="ctr">
              <a:buSzPct val="100000"/>
              <a:buFont typeface="+mj-lt"/>
              <a:buAutoNum type="arabicPeriod"/>
            </a:pPr>
            <a:r>
              <a:rPr lang="en-US" sz="1400" dirty="0" smtClean="0">
                <a:latin typeface="Huawei Sans" panose="020C0503030203020204" pitchFamily="34" charset="0"/>
              </a:rPr>
              <a:t>The packet with double tags is forwarded according to the Layer 2 forwarding process.</a:t>
            </a:r>
          </a:p>
          <a:p>
            <a:pPr marL="302400" lvl="1" indent="-302400" fontAlgn="ctr">
              <a:buSzPct val="100000"/>
              <a:buFont typeface="+mj-lt"/>
              <a:buAutoNum type="arabicPeriod"/>
            </a:pPr>
            <a:r>
              <a:rPr lang="en-US" sz="1400" dirty="0" smtClean="0">
                <a:latin typeface="Huawei Sans" panose="020C0503030203020204" pitchFamily="34" charset="0"/>
              </a:rPr>
              <a:t>After receiving the packet, SW3 removes the outer tag with VLAN 100 or 200. SW3 then sends the packet that carries only one tag with VLAN 10 or 20 to SW4.</a:t>
            </a:r>
          </a:p>
          <a:p>
            <a:pPr marL="302400" lvl="1" indent="-302400" fontAlgn="ctr">
              <a:buSzPct val="100000"/>
              <a:buFont typeface="+mj-lt"/>
              <a:buAutoNum type="arabicPeriod"/>
            </a:pPr>
            <a:r>
              <a:rPr lang="en-US" sz="1400" dirty="0" smtClean="0">
                <a:latin typeface="Huawei Sans" panose="020C0503030203020204" pitchFamily="34" charset="0"/>
              </a:rPr>
              <a:t>After receiving the packet, SW4 forwards it according to its VLAN ID and destination MAC address.</a:t>
            </a:r>
          </a:p>
          <a:p>
            <a:pPr lvl="1" fontAlgn="ctr"/>
            <a:endParaRPr lang="en-US" altLang="zh-CN" sz="14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Implementation of </a:t>
            </a:r>
            <a:r>
              <a:rPr lang="en-US" dirty="0" err="1" smtClean="0">
                <a:latin typeface="Huawei Sans" panose="020C0503030203020204" pitchFamily="34" charset="0"/>
              </a:rPr>
              <a:t>QinQ</a:t>
            </a:r>
            <a:r>
              <a:rPr lang="en-US" dirty="0" smtClean="0">
                <a:latin typeface="Huawei Sans" panose="020C0503030203020204" pitchFamily="34" charset="0"/>
              </a:rPr>
              <a:t> </a:t>
            </a:r>
            <a:r>
              <a:rPr lang="en-US" dirty="0"/>
              <a:t>—</a:t>
            </a:r>
            <a:r>
              <a:rPr lang="en-US" dirty="0" smtClean="0">
                <a:latin typeface="Huawei Sans" panose="020C0503030203020204" pitchFamily="34" charset="0"/>
              </a:rPr>
              <a:t> </a:t>
            </a:r>
            <a:r>
              <a:rPr lang="en-US" dirty="0" smtClean="0">
                <a:latin typeface="Huawei Sans" panose="020C0503030203020204" pitchFamily="34" charset="0"/>
              </a:rPr>
              <a:t>Selective </a:t>
            </a:r>
            <a:r>
              <a:rPr lang="en-US" dirty="0" err="1" smtClean="0">
                <a:latin typeface="Huawei Sans" panose="020C0503030203020204" pitchFamily="34" charset="0"/>
              </a:rPr>
              <a:t>QinQ</a:t>
            </a:r>
            <a:endParaRPr lang="en-US" altLang="zh-CN" dirty="0">
              <a:latin typeface="Huawei Sans" panose="020C0503030203020204" pitchFamily="34" charset="0"/>
              <a:sym typeface="Huawei Sans" panose="020C0503030203020204" pitchFamily="34" charset="0"/>
            </a:endParaRPr>
          </a:p>
        </p:txBody>
      </p:sp>
      <p:sp>
        <p:nvSpPr>
          <p:cNvPr id="53" name="圆角矩形 52"/>
          <p:cNvSpPr/>
          <p:nvPr/>
        </p:nvSpPr>
        <p:spPr>
          <a:xfrm>
            <a:off x="4891834"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a:xfrm>
            <a:off x="3368207"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圆角矩形 54"/>
          <p:cNvSpPr/>
          <p:nvPr/>
        </p:nvSpPr>
        <p:spPr>
          <a:xfrm>
            <a:off x="1983446"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圆角矩形 55"/>
          <p:cNvSpPr/>
          <p:nvPr/>
        </p:nvSpPr>
        <p:spPr>
          <a:xfrm>
            <a:off x="662917" y="4778371"/>
            <a:ext cx="1012268" cy="839734"/>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7" name="组合 56"/>
          <p:cNvGrpSpPr/>
          <p:nvPr/>
        </p:nvGrpSpPr>
        <p:grpSpPr>
          <a:xfrm>
            <a:off x="746998" y="1977830"/>
            <a:ext cx="5044708" cy="3650153"/>
            <a:chOff x="771601" y="1690861"/>
            <a:chExt cx="5044708" cy="3650153"/>
          </a:xfrm>
        </p:grpSpPr>
        <p:grpSp>
          <p:nvGrpSpPr>
            <p:cNvPr id="58" name="组合 57"/>
            <p:cNvGrpSpPr/>
            <p:nvPr/>
          </p:nvGrpSpPr>
          <p:grpSpPr>
            <a:xfrm>
              <a:off x="907674" y="1690861"/>
              <a:ext cx="4772979" cy="3344227"/>
              <a:chOff x="907674" y="1690861"/>
              <a:chExt cx="4772979" cy="3344227"/>
            </a:xfrm>
          </p:grpSpPr>
          <p:pic>
            <p:nvPicPr>
              <p:cNvPr id="63" name="图片 6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03262" y="1690861"/>
                <a:ext cx="540000" cy="442800"/>
              </a:xfrm>
              <a:prstGeom prst="rect">
                <a:avLst/>
              </a:prstGeom>
            </p:spPr>
          </p:pic>
          <p:pic>
            <p:nvPicPr>
              <p:cNvPr id="64" name="图片 6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03262" y="3267247"/>
                <a:ext cx="540000" cy="442800"/>
              </a:xfrm>
              <a:prstGeom prst="rect">
                <a:avLst/>
              </a:prstGeom>
            </p:spPr>
          </p:pic>
          <p:pic>
            <p:nvPicPr>
              <p:cNvPr id="65" name="图片 6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07674" y="4576219"/>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48792" y="1690861"/>
                <a:ext cx="540000" cy="442800"/>
              </a:xfrm>
              <a:prstGeom prst="rect">
                <a:avLst/>
              </a:prstGeom>
            </p:spPr>
          </p:pic>
          <p:pic>
            <p:nvPicPr>
              <p:cNvPr id="67" name="图片 6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52222" y="3238613"/>
                <a:ext cx="540000" cy="442800"/>
              </a:xfrm>
              <a:prstGeom prst="rect">
                <a:avLst/>
              </a:prstGeom>
            </p:spPr>
          </p:pic>
          <p:pic>
            <p:nvPicPr>
              <p:cNvPr id="68" name="图片 6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140653" y="4592288"/>
                <a:ext cx="540000" cy="442800"/>
              </a:xfrm>
              <a:prstGeom prst="rect">
                <a:avLst/>
              </a:prstGeom>
            </p:spPr>
          </p:pic>
          <p:pic>
            <p:nvPicPr>
              <p:cNvPr id="118" name="图片 11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12222" y="4576219"/>
                <a:ext cx="540000" cy="442800"/>
              </a:xfrm>
              <a:prstGeom prst="rect">
                <a:avLst/>
              </a:prstGeom>
            </p:spPr>
          </p:pic>
          <p:pic>
            <p:nvPicPr>
              <p:cNvPr id="119" name="图片 11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255044" y="4576219"/>
                <a:ext cx="540000" cy="442800"/>
              </a:xfrm>
              <a:prstGeom prst="rect">
                <a:avLst/>
              </a:prstGeom>
            </p:spPr>
          </p:pic>
          <p:cxnSp>
            <p:nvCxnSpPr>
              <p:cNvPr id="120" name="直接连接符 119"/>
              <p:cNvCxnSpPr>
                <a:stCxn id="63" idx="3"/>
                <a:endCxn id="66" idx="1"/>
              </p:cNvCxnSpPr>
              <p:nvPr/>
            </p:nvCxnSpPr>
            <p:spPr>
              <a:xfrm>
                <a:off x="2343262" y="1912261"/>
                <a:ext cx="1805530"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63" idx="2"/>
                <a:endCxn id="64" idx="0"/>
              </p:cNvCxnSpPr>
              <p:nvPr/>
            </p:nvCxnSpPr>
            <p:spPr>
              <a:xfrm>
                <a:off x="2073262" y="2133661"/>
                <a:ext cx="0" cy="113358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66" idx="2"/>
                <a:endCxn id="67" idx="0"/>
              </p:cNvCxnSpPr>
              <p:nvPr/>
            </p:nvCxnSpPr>
            <p:spPr>
              <a:xfrm>
                <a:off x="4418792" y="2133661"/>
                <a:ext cx="3430" cy="110495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65" idx="0"/>
                <a:endCxn id="64" idx="2"/>
              </p:cNvCxnSpPr>
              <p:nvPr/>
            </p:nvCxnSpPr>
            <p:spPr>
              <a:xfrm flipV="1">
                <a:off x="1177674" y="3710047"/>
                <a:ext cx="895588" cy="8661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a:stCxn id="64" idx="2"/>
                <a:endCxn id="119" idx="0"/>
              </p:cNvCxnSpPr>
              <p:nvPr/>
            </p:nvCxnSpPr>
            <p:spPr>
              <a:xfrm>
                <a:off x="2073262" y="3710047"/>
                <a:ext cx="451782" cy="8661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67" idx="2"/>
                <a:endCxn id="68" idx="0"/>
              </p:cNvCxnSpPr>
              <p:nvPr/>
            </p:nvCxnSpPr>
            <p:spPr>
              <a:xfrm>
                <a:off x="4422222" y="3681413"/>
                <a:ext cx="988431" cy="91087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8" idx="0"/>
                <a:endCxn id="67" idx="2"/>
              </p:cNvCxnSpPr>
              <p:nvPr/>
            </p:nvCxnSpPr>
            <p:spPr>
              <a:xfrm flipV="1">
                <a:off x="3882222" y="3681413"/>
                <a:ext cx="540000" cy="89480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771601" y="5054138"/>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框 59"/>
            <p:cNvSpPr txBox="1"/>
            <p:nvPr/>
          </p:nvSpPr>
          <p:spPr>
            <a:xfrm>
              <a:off x="2148800" y="5064015"/>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3482112" y="5062778"/>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5016090" y="5054137"/>
              <a:ext cx="800219" cy="276999"/>
            </a:xfrm>
            <a:prstGeom prst="rect">
              <a:avLst/>
            </a:prstGeom>
            <a:noFill/>
          </p:spPr>
          <p:txBody>
            <a:bodyPr wrap="none" rtlCol="0">
              <a:spAutoFit/>
            </a:bodyPr>
            <a:lstStyle/>
            <a:p>
              <a:pPr fontAlgn="ctr"/>
              <a:r>
                <a:rPr lang="en-US" sz="1200" dirty="0" smtClean="0">
                  <a:latin typeface="Huawei Sans" panose="020C0503030203020204" pitchFamily="34" charset="0"/>
                </a:rPr>
                <a:t>VLAN 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7" name="矩形 126"/>
          <p:cNvSpPr/>
          <p:nvPr/>
        </p:nvSpPr>
        <p:spPr>
          <a:xfrm>
            <a:off x="4012988" y="5933237"/>
            <a:ext cx="536127" cy="178860"/>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矩形 127"/>
          <p:cNvSpPr/>
          <p:nvPr/>
        </p:nvSpPr>
        <p:spPr>
          <a:xfrm>
            <a:off x="5367821" y="5931915"/>
            <a:ext cx="256941" cy="180181"/>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9" name="文本框 128"/>
          <p:cNvSpPr txBox="1"/>
          <p:nvPr/>
        </p:nvSpPr>
        <p:spPr>
          <a:xfrm>
            <a:off x="3918954" y="6140800"/>
            <a:ext cx="1013419" cy="276999"/>
          </a:xfrm>
          <a:prstGeom prst="rect">
            <a:avLst/>
          </a:prstGeom>
          <a:noFill/>
        </p:spPr>
        <p:txBody>
          <a:bodyPr wrap="none" rtlCol="0">
            <a:spAutoFit/>
          </a:bodyPr>
          <a:lstStyle/>
          <a:p>
            <a:pPr fontAlgn="ctr"/>
            <a:r>
              <a:rPr lang="en-US" sz="1200" dirty="0" smtClean="0">
                <a:latin typeface="Huawei Sans" panose="020C0503030203020204" pitchFamily="34" charset="0"/>
              </a:rPr>
              <a:t>User packet</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0" name="文本框 129"/>
          <p:cNvSpPr txBox="1"/>
          <p:nvPr/>
        </p:nvSpPr>
        <p:spPr>
          <a:xfrm>
            <a:off x="5035258" y="6145554"/>
            <a:ext cx="923651" cy="276999"/>
          </a:xfrm>
          <a:prstGeom prst="rect">
            <a:avLst/>
          </a:prstGeom>
          <a:noFill/>
        </p:spPr>
        <p:txBody>
          <a:bodyPr wrap="none" rtlCol="0">
            <a:spAutoFit/>
          </a:bodyPr>
          <a:lstStyle/>
          <a:p>
            <a:pPr fontAlgn="ctr"/>
            <a:r>
              <a:rPr lang="en-US" sz="1200" dirty="0" smtClean="0">
                <a:latin typeface="Huawei Sans" panose="020C0503030203020204" pitchFamily="34" charset="0"/>
              </a:rPr>
              <a:t>VLAN TAG</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1" name="矩形 130"/>
          <p:cNvSpPr/>
          <p:nvPr/>
        </p:nvSpPr>
        <p:spPr>
          <a:xfrm rot="16200000">
            <a:off x="1276225"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矩形 131"/>
          <p:cNvSpPr/>
          <p:nvPr/>
        </p:nvSpPr>
        <p:spPr>
          <a:xfrm rot="16200000">
            <a:off x="1400157" y="3698544"/>
            <a:ext cx="217006" cy="197203"/>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文本框 132"/>
          <p:cNvSpPr txBox="1"/>
          <p:nvPr/>
        </p:nvSpPr>
        <p:spPr>
          <a:xfrm>
            <a:off x="1760759" y="1725163"/>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文本框 133"/>
          <p:cNvSpPr txBox="1"/>
          <p:nvPr/>
        </p:nvSpPr>
        <p:spPr>
          <a:xfrm>
            <a:off x="4123634" y="1725163"/>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SW3</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5" name="文本框 134"/>
          <p:cNvSpPr txBox="1"/>
          <p:nvPr/>
        </p:nvSpPr>
        <p:spPr>
          <a:xfrm>
            <a:off x="4327357" y="3263401"/>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SW4</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文本框 135"/>
          <p:cNvSpPr txBox="1"/>
          <p:nvPr/>
        </p:nvSpPr>
        <p:spPr>
          <a:xfrm>
            <a:off x="1968134" y="3250021"/>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7" name="椭圆 136"/>
          <p:cNvSpPr>
            <a:spLocks noChangeAspect="1"/>
          </p:cNvSpPr>
          <p:nvPr/>
        </p:nvSpPr>
        <p:spPr>
          <a:xfrm>
            <a:off x="1986638" y="2370088"/>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8" name="椭圆 137"/>
          <p:cNvSpPr>
            <a:spLocks noChangeAspect="1"/>
          </p:cNvSpPr>
          <p:nvPr/>
        </p:nvSpPr>
        <p:spPr>
          <a:xfrm>
            <a:off x="4335598" y="2377153"/>
            <a:ext cx="124042" cy="1240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spcBef>
                <a:spcPts val="0"/>
              </a:spcBef>
              <a:spcAft>
                <a:spcPts val="0"/>
              </a:spcAft>
            </a:pP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p:cNvSpPr/>
          <p:nvPr/>
        </p:nvSpPr>
        <p:spPr>
          <a:xfrm rot="16200000">
            <a:off x="2400886"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矩形 139"/>
          <p:cNvSpPr/>
          <p:nvPr/>
        </p:nvSpPr>
        <p:spPr>
          <a:xfrm rot="16200000">
            <a:off x="2524818" y="3698545"/>
            <a:ext cx="217006" cy="197201"/>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矩形 140"/>
          <p:cNvSpPr/>
          <p:nvPr/>
        </p:nvSpPr>
        <p:spPr>
          <a:xfrm rot="16200000">
            <a:off x="3601475"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2" name="矩形 141"/>
          <p:cNvSpPr/>
          <p:nvPr/>
        </p:nvSpPr>
        <p:spPr>
          <a:xfrm rot="16200000">
            <a:off x="3725409" y="3698543"/>
            <a:ext cx="217006" cy="197205"/>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矩形 142"/>
          <p:cNvSpPr/>
          <p:nvPr/>
        </p:nvSpPr>
        <p:spPr>
          <a:xfrm rot="16200000">
            <a:off x="4763186" y="3349934"/>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4" name="矩形 143"/>
          <p:cNvSpPr/>
          <p:nvPr/>
        </p:nvSpPr>
        <p:spPr>
          <a:xfrm rot="16200000">
            <a:off x="4887120" y="3698544"/>
            <a:ext cx="217006" cy="19720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矩形 144"/>
          <p:cNvSpPr/>
          <p:nvPr/>
        </p:nvSpPr>
        <p:spPr>
          <a:xfrm>
            <a:off x="2668535" y="1900388"/>
            <a:ext cx="316584" cy="198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矩形 145"/>
          <p:cNvSpPr/>
          <p:nvPr/>
        </p:nvSpPr>
        <p:spPr>
          <a:xfrm>
            <a:off x="2392702" y="1900388"/>
            <a:ext cx="260440" cy="19846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100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7" name="矩形 146"/>
          <p:cNvSpPr/>
          <p:nvPr/>
        </p:nvSpPr>
        <p:spPr>
          <a:xfrm>
            <a:off x="2982018" y="1900388"/>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8" name="矩形 147"/>
          <p:cNvSpPr/>
          <p:nvPr/>
        </p:nvSpPr>
        <p:spPr>
          <a:xfrm>
            <a:off x="2668535" y="2293410"/>
            <a:ext cx="316584" cy="198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9" name="矩形 148"/>
          <p:cNvSpPr/>
          <p:nvPr/>
        </p:nvSpPr>
        <p:spPr>
          <a:xfrm>
            <a:off x="2392702" y="2293410"/>
            <a:ext cx="260440" cy="198464"/>
          </a:xfrm>
          <a:prstGeom prst="rect">
            <a:avLst/>
          </a:prstGeom>
          <a:solidFill>
            <a:srgbClr val="00B0F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fontAlgn="ctr"/>
            <a:r>
              <a:rPr lang="en-US" sz="1200" dirty="0" smtClean="0">
                <a:latin typeface="Huawei Sans" panose="020C0503030203020204" pitchFamily="34" charset="0"/>
              </a:rPr>
              <a:t>200</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0" name="矩形 149"/>
          <p:cNvSpPr/>
          <p:nvPr/>
        </p:nvSpPr>
        <p:spPr>
          <a:xfrm>
            <a:off x="2982018" y="2293410"/>
            <a:ext cx="464869" cy="197203"/>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任意多边形 1"/>
          <p:cNvSpPr/>
          <p:nvPr/>
        </p:nvSpPr>
        <p:spPr>
          <a:xfrm>
            <a:off x="914400" y="2113613"/>
            <a:ext cx="3177915" cy="2593298"/>
          </a:xfrm>
          <a:custGeom>
            <a:avLst/>
            <a:gdLst>
              <a:gd name="connsiteX0" fmla="*/ 0 w 3177915"/>
              <a:gd name="connsiteY0" fmla="*/ 2563318 h 2593298"/>
              <a:gd name="connsiteX1" fmla="*/ 779489 w 3177915"/>
              <a:gd name="connsiteY1" fmla="*/ 1843790 h 2593298"/>
              <a:gd name="connsiteX2" fmla="*/ 794479 w 3177915"/>
              <a:gd name="connsiteY2" fmla="*/ 0 h 2593298"/>
              <a:gd name="connsiteX3" fmla="*/ 3177915 w 3177915"/>
              <a:gd name="connsiteY3" fmla="*/ 0 h 2593298"/>
              <a:gd name="connsiteX4" fmla="*/ 3177915 w 3177915"/>
              <a:gd name="connsiteY4" fmla="*/ 1783830 h 2593298"/>
              <a:gd name="connsiteX5" fmla="*/ 2818151 w 3177915"/>
              <a:gd name="connsiteY5" fmla="*/ 2593298 h 259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915" h="2593298">
                <a:moveTo>
                  <a:pt x="0" y="2563318"/>
                </a:moveTo>
                <a:lnTo>
                  <a:pt x="779489" y="1843790"/>
                </a:lnTo>
                <a:lnTo>
                  <a:pt x="794479" y="0"/>
                </a:lnTo>
                <a:lnTo>
                  <a:pt x="3177915" y="0"/>
                </a:lnTo>
                <a:lnTo>
                  <a:pt x="3177915" y="1783830"/>
                </a:lnTo>
                <a:lnTo>
                  <a:pt x="2818151" y="2593298"/>
                </a:lnTo>
              </a:path>
            </a:pathLst>
          </a:custGeom>
          <a:noFill/>
          <a:ln>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 name="任意多边形 4"/>
          <p:cNvSpPr/>
          <p:nvPr/>
        </p:nvSpPr>
        <p:spPr>
          <a:xfrm>
            <a:off x="2368446" y="2518348"/>
            <a:ext cx="2953062" cy="2233534"/>
          </a:xfrm>
          <a:custGeom>
            <a:avLst/>
            <a:gdLst>
              <a:gd name="connsiteX0" fmla="*/ 359764 w 2953062"/>
              <a:gd name="connsiteY0" fmla="*/ 2233534 h 2233534"/>
              <a:gd name="connsiteX1" fmla="*/ 0 w 2953062"/>
              <a:gd name="connsiteY1" fmla="*/ 1499016 h 2233534"/>
              <a:gd name="connsiteX2" fmla="*/ 29980 w 2953062"/>
              <a:gd name="connsiteY2" fmla="*/ 0 h 2233534"/>
              <a:gd name="connsiteX3" fmla="*/ 2473377 w 2953062"/>
              <a:gd name="connsiteY3" fmla="*/ 0 h 2233534"/>
              <a:gd name="connsiteX4" fmla="*/ 2473377 w 2953062"/>
              <a:gd name="connsiteY4" fmla="*/ 1424065 h 2233534"/>
              <a:gd name="connsiteX5" fmla="*/ 2953062 w 2953062"/>
              <a:gd name="connsiteY5" fmla="*/ 1903750 h 223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3062" h="2233534">
                <a:moveTo>
                  <a:pt x="359764" y="2233534"/>
                </a:moveTo>
                <a:lnTo>
                  <a:pt x="0" y="1499016"/>
                </a:lnTo>
                <a:lnTo>
                  <a:pt x="29980" y="0"/>
                </a:lnTo>
                <a:lnTo>
                  <a:pt x="2473377" y="0"/>
                </a:lnTo>
                <a:lnTo>
                  <a:pt x="2473377" y="1424065"/>
                </a:lnTo>
                <a:lnTo>
                  <a:pt x="2953062" y="1903750"/>
                </a:lnTo>
              </a:path>
            </a:pathLst>
          </a:custGeom>
          <a:noFill/>
          <a:ln>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1927572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177" y="410400"/>
            <a:ext cx="9827761" cy="640800"/>
          </a:xfrm>
        </p:spPr>
        <p:txBody>
          <a:bodyPr/>
          <a:lstStyle/>
          <a:p>
            <a:pPr fontAlgn="ctr"/>
            <a:r>
              <a:rPr lang="en-US" dirty="0" err="1" smtClean="0">
                <a:latin typeface="Huawei Sans" panose="020C0503030203020204" pitchFamily="34" charset="0"/>
              </a:rPr>
              <a:t>QinQ</a:t>
            </a:r>
            <a:r>
              <a:rPr lang="en-US" dirty="0" smtClean="0">
                <a:latin typeface="Huawei Sans" panose="020C0503030203020204" pitchFamily="34" charset="0"/>
              </a:rPr>
              <a:t> Application on Campus Networks</a:t>
            </a:r>
            <a:endParaRPr lang="en-US" dirty="0">
              <a:latin typeface="Huawei Sans" panose="020C0503030203020204" pitchFamily="34" charset="0"/>
            </a:endParaRPr>
          </a:p>
        </p:txBody>
      </p:sp>
      <p:grpSp>
        <p:nvGrpSpPr>
          <p:cNvPr id="3" name="组合 2"/>
          <p:cNvGrpSpPr/>
          <p:nvPr/>
        </p:nvGrpSpPr>
        <p:grpSpPr>
          <a:xfrm>
            <a:off x="593689" y="1221255"/>
            <a:ext cx="11004622" cy="5093820"/>
            <a:chOff x="589280" y="1221255"/>
            <a:chExt cx="11004622" cy="5093820"/>
          </a:xfrm>
        </p:grpSpPr>
        <p:cxnSp>
          <p:nvCxnSpPr>
            <p:cNvPr id="5" name="Straight Connector 166"/>
            <p:cNvCxnSpPr/>
            <p:nvPr/>
          </p:nvCxnSpPr>
          <p:spPr>
            <a:xfrm flipH="1">
              <a:off x="3869959" y="2010092"/>
              <a:ext cx="0" cy="47737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Group 165"/>
            <p:cNvGrpSpPr/>
            <p:nvPr/>
          </p:nvGrpSpPr>
          <p:grpSpPr>
            <a:xfrm rot="10800000">
              <a:off x="2910169" y="2638351"/>
              <a:ext cx="1924078" cy="781252"/>
              <a:chOff x="-1233037" y="914446"/>
              <a:chExt cx="1573823" cy="778776"/>
            </a:xfrm>
          </p:grpSpPr>
          <p:cxnSp>
            <p:nvCxnSpPr>
              <p:cNvPr id="98"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167"/>
              <p:cNvCxnSpPr/>
              <p:nvPr/>
            </p:nvCxnSpPr>
            <p:spPr>
              <a:xfrm flipV="1">
                <a:off x="-446125" y="914446"/>
                <a:ext cx="786911" cy="778776"/>
              </a:xfrm>
              <a:prstGeom prst="line">
                <a:avLst/>
              </a:prstGeom>
              <a:ln w="1905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7" name="Group 165"/>
            <p:cNvGrpSpPr/>
            <p:nvPr/>
          </p:nvGrpSpPr>
          <p:grpSpPr>
            <a:xfrm rot="10800000">
              <a:off x="2021327" y="4490837"/>
              <a:ext cx="492034" cy="383253"/>
              <a:chOff x="-1233037" y="914446"/>
              <a:chExt cx="1573823" cy="778776"/>
            </a:xfrm>
          </p:grpSpPr>
          <p:cxnSp>
            <p:nvCxnSpPr>
              <p:cNvPr id="96"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165"/>
            <p:cNvGrpSpPr/>
            <p:nvPr/>
          </p:nvGrpSpPr>
          <p:grpSpPr>
            <a:xfrm rot="10800000">
              <a:off x="3078754" y="4490837"/>
              <a:ext cx="492034" cy="383253"/>
              <a:chOff x="-1233037" y="914446"/>
              <a:chExt cx="1573823" cy="778776"/>
            </a:xfrm>
          </p:grpSpPr>
          <p:cxnSp>
            <p:nvCxnSpPr>
              <p:cNvPr id="94"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165"/>
            <p:cNvGrpSpPr/>
            <p:nvPr/>
          </p:nvGrpSpPr>
          <p:grpSpPr>
            <a:xfrm rot="10800000">
              <a:off x="2309185" y="3479550"/>
              <a:ext cx="971920" cy="781252"/>
              <a:chOff x="-1233037" y="914446"/>
              <a:chExt cx="1573823" cy="778776"/>
            </a:xfrm>
          </p:grpSpPr>
          <p:cxnSp>
            <p:nvCxnSpPr>
              <p:cNvPr id="92"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10" name="图片 86" descr="核心交换机.png"/>
            <p:cNvPicPr>
              <a:picLocks noChangeAspect="1"/>
            </p:cNvPicPr>
            <p:nvPr/>
          </p:nvPicPr>
          <p:blipFill>
            <a:blip r:embed="rId3" cstate="print"/>
            <a:stretch>
              <a:fillRect/>
            </a:stretch>
          </p:blipFill>
          <p:spPr>
            <a:xfrm>
              <a:off x="3687795" y="2487467"/>
              <a:ext cx="368827" cy="301768"/>
            </a:xfrm>
            <a:prstGeom prst="rect">
              <a:avLst/>
            </a:prstGeom>
          </p:spPr>
        </p:pic>
        <p:pic>
          <p:nvPicPr>
            <p:cNvPr id="11" name="图片 87" descr="汇聚交换机.png"/>
            <p:cNvPicPr>
              <a:picLocks noChangeAspect="1"/>
            </p:cNvPicPr>
            <p:nvPr/>
          </p:nvPicPr>
          <p:blipFill>
            <a:blip r:embed="rId4" cstate="print"/>
            <a:stretch>
              <a:fillRect/>
            </a:stretch>
          </p:blipFill>
          <p:spPr>
            <a:xfrm>
              <a:off x="2611644" y="3369360"/>
              <a:ext cx="368827" cy="301768"/>
            </a:xfrm>
            <a:prstGeom prst="rect">
              <a:avLst/>
            </a:prstGeom>
          </p:spPr>
        </p:pic>
        <p:pic>
          <p:nvPicPr>
            <p:cNvPr id="12" name="图片 76" descr="接入交换机.png"/>
            <p:cNvPicPr>
              <a:picLocks noChangeAspect="1"/>
            </p:cNvPicPr>
            <p:nvPr/>
          </p:nvPicPr>
          <p:blipFill>
            <a:blip r:embed="rId5" cstate="print"/>
            <a:stretch>
              <a:fillRect/>
            </a:stretch>
          </p:blipFill>
          <p:spPr>
            <a:xfrm>
              <a:off x="2082931" y="4260802"/>
              <a:ext cx="368827" cy="301768"/>
            </a:xfrm>
            <a:prstGeom prst="rect">
              <a:avLst/>
            </a:prstGeom>
          </p:spPr>
        </p:pic>
        <p:pic>
          <p:nvPicPr>
            <p:cNvPr id="13" name="图片 76" descr="接入交换机.png"/>
            <p:cNvPicPr>
              <a:picLocks noChangeAspect="1"/>
            </p:cNvPicPr>
            <p:nvPr/>
          </p:nvPicPr>
          <p:blipFill>
            <a:blip r:embed="rId5" cstate="print"/>
            <a:stretch>
              <a:fillRect/>
            </a:stretch>
          </p:blipFill>
          <p:spPr>
            <a:xfrm>
              <a:off x="3140358" y="4260802"/>
              <a:ext cx="368827" cy="301768"/>
            </a:xfrm>
            <a:prstGeom prst="rect">
              <a:avLst/>
            </a:prstGeom>
          </p:spPr>
        </p:pic>
        <p:grpSp>
          <p:nvGrpSpPr>
            <p:cNvPr id="14" name="Group 3"/>
            <p:cNvGrpSpPr/>
            <p:nvPr/>
          </p:nvGrpSpPr>
          <p:grpSpPr>
            <a:xfrm>
              <a:off x="2664162" y="4380696"/>
              <a:ext cx="261965" cy="61979"/>
              <a:chOff x="559282" y="6488261"/>
              <a:chExt cx="261965" cy="61979"/>
            </a:xfrm>
            <a:solidFill>
              <a:schemeClr val="bg1">
                <a:lumMod val="50000"/>
              </a:schemeClr>
            </a:solidFill>
          </p:grpSpPr>
          <p:sp>
            <p:nvSpPr>
              <p:cNvPr id="8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9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15" name="图片 14" descr="日志告警服务器-蓝.png"/>
            <p:cNvPicPr>
              <a:picLocks noChangeAspect="1"/>
            </p:cNvPicPr>
            <p:nvPr/>
          </p:nvPicPr>
          <p:blipFill>
            <a:blip r:embed="rId6" cstate="print"/>
            <a:stretch>
              <a:fillRect/>
            </a:stretch>
          </p:blipFill>
          <p:spPr>
            <a:xfrm>
              <a:off x="2611857" y="5343822"/>
              <a:ext cx="304595" cy="190195"/>
            </a:xfrm>
            <a:prstGeom prst="rect">
              <a:avLst/>
            </a:prstGeom>
          </p:spPr>
        </p:pic>
        <p:pic>
          <p:nvPicPr>
            <p:cNvPr id="16" name="图片 79" descr="PC.png">
              <a:extLst>
                <a:ext uri="{FF2B5EF4-FFF2-40B4-BE49-F238E27FC236}">
                  <a16:creationId xmlns="" xmlns:a16="http://schemas.microsoft.com/office/drawing/2014/main" id="{4666702E-823D-4236-BF2F-880359158C83}"/>
                </a:ext>
              </a:extLst>
            </p:cNvPr>
            <p:cNvPicPr>
              <a:picLocks noChangeAspect="1"/>
            </p:cNvPicPr>
            <p:nvPr/>
          </p:nvPicPr>
          <p:blipFill>
            <a:blip r:embed="rId7" cstate="print"/>
            <a:stretch>
              <a:fillRect/>
            </a:stretch>
          </p:blipFill>
          <p:spPr>
            <a:xfrm>
              <a:off x="4813438" y="5348009"/>
              <a:ext cx="304286" cy="233693"/>
            </a:xfrm>
            <a:prstGeom prst="rect">
              <a:avLst/>
            </a:prstGeom>
          </p:spPr>
        </p:pic>
        <p:grpSp>
          <p:nvGrpSpPr>
            <p:cNvPr id="17" name="Group 165"/>
            <p:cNvGrpSpPr/>
            <p:nvPr/>
          </p:nvGrpSpPr>
          <p:grpSpPr>
            <a:xfrm rot="10800000">
              <a:off x="4191764" y="4490837"/>
              <a:ext cx="492034" cy="383253"/>
              <a:chOff x="-1233037" y="914446"/>
              <a:chExt cx="1573823" cy="778776"/>
            </a:xfrm>
          </p:grpSpPr>
          <p:cxnSp>
            <p:nvCxnSpPr>
              <p:cNvPr id="87"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165"/>
            <p:cNvGrpSpPr/>
            <p:nvPr/>
          </p:nvGrpSpPr>
          <p:grpSpPr>
            <a:xfrm rot="10800000">
              <a:off x="5249191" y="4490837"/>
              <a:ext cx="492034" cy="383253"/>
              <a:chOff x="-1233037" y="914446"/>
              <a:chExt cx="1573823" cy="778776"/>
            </a:xfrm>
          </p:grpSpPr>
          <p:cxnSp>
            <p:nvCxnSpPr>
              <p:cNvPr id="85"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9" name="Group 165"/>
            <p:cNvGrpSpPr/>
            <p:nvPr/>
          </p:nvGrpSpPr>
          <p:grpSpPr>
            <a:xfrm rot="10800000">
              <a:off x="4479622" y="3479550"/>
              <a:ext cx="971920" cy="781252"/>
              <a:chOff x="-1233037" y="914446"/>
              <a:chExt cx="1573823" cy="778776"/>
            </a:xfrm>
          </p:grpSpPr>
          <p:cxnSp>
            <p:nvCxnSpPr>
              <p:cNvPr id="83" name="Straight Connector 166"/>
              <p:cNvCxnSpPr/>
              <p:nvPr/>
            </p:nvCxnSpPr>
            <p:spPr>
              <a:xfrm flipH="1" flipV="1">
                <a:off x="-1233037" y="914446"/>
                <a:ext cx="786912"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167"/>
              <p:cNvCxnSpPr/>
              <p:nvPr/>
            </p:nvCxnSpPr>
            <p:spPr>
              <a:xfrm flipV="1">
                <a:off x="-446125" y="914446"/>
                <a:ext cx="786911" cy="77877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0" name="图片 87" descr="汇聚交换机.png"/>
            <p:cNvPicPr>
              <a:picLocks noChangeAspect="1"/>
            </p:cNvPicPr>
            <p:nvPr/>
          </p:nvPicPr>
          <p:blipFill>
            <a:blip r:embed="rId4" cstate="print"/>
            <a:stretch>
              <a:fillRect/>
            </a:stretch>
          </p:blipFill>
          <p:spPr>
            <a:xfrm>
              <a:off x="4782081" y="3369360"/>
              <a:ext cx="368827" cy="301768"/>
            </a:xfrm>
            <a:prstGeom prst="rect">
              <a:avLst/>
            </a:prstGeom>
          </p:spPr>
        </p:pic>
        <p:pic>
          <p:nvPicPr>
            <p:cNvPr id="21" name="图片 76" descr="接入交换机.png"/>
            <p:cNvPicPr>
              <a:picLocks noChangeAspect="1"/>
            </p:cNvPicPr>
            <p:nvPr/>
          </p:nvPicPr>
          <p:blipFill>
            <a:blip r:embed="rId5" cstate="print"/>
            <a:stretch>
              <a:fillRect/>
            </a:stretch>
          </p:blipFill>
          <p:spPr>
            <a:xfrm>
              <a:off x="4253368" y="4260802"/>
              <a:ext cx="368827" cy="301768"/>
            </a:xfrm>
            <a:prstGeom prst="rect">
              <a:avLst/>
            </a:prstGeom>
          </p:spPr>
        </p:pic>
        <p:pic>
          <p:nvPicPr>
            <p:cNvPr id="22" name="图片 76" descr="接入交换机.png"/>
            <p:cNvPicPr>
              <a:picLocks noChangeAspect="1"/>
            </p:cNvPicPr>
            <p:nvPr/>
          </p:nvPicPr>
          <p:blipFill>
            <a:blip r:embed="rId5" cstate="print"/>
            <a:stretch>
              <a:fillRect/>
            </a:stretch>
          </p:blipFill>
          <p:spPr>
            <a:xfrm>
              <a:off x="5310795" y="4260802"/>
              <a:ext cx="368827" cy="301768"/>
            </a:xfrm>
            <a:prstGeom prst="rect">
              <a:avLst/>
            </a:prstGeom>
          </p:spPr>
        </p:pic>
        <p:grpSp>
          <p:nvGrpSpPr>
            <p:cNvPr id="23" name="Group 3"/>
            <p:cNvGrpSpPr/>
            <p:nvPr/>
          </p:nvGrpSpPr>
          <p:grpSpPr>
            <a:xfrm>
              <a:off x="4834599" y="4380696"/>
              <a:ext cx="261965" cy="61979"/>
              <a:chOff x="559282" y="6488261"/>
              <a:chExt cx="261965" cy="61979"/>
            </a:xfrm>
            <a:solidFill>
              <a:schemeClr val="bg1">
                <a:lumMod val="50000"/>
              </a:schemeClr>
            </a:solidFill>
          </p:grpSpPr>
          <p:sp>
            <p:nvSpPr>
              <p:cNvPr id="80"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1"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82"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grpSp>
          <p:nvGrpSpPr>
            <p:cNvPr id="24" name="Group 3"/>
            <p:cNvGrpSpPr/>
            <p:nvPr/>
          </p:nvGrpSpPr>
          <p:grpSpPr>
            <a:xfrm>
              <a:off x="3687795" y="5376940"/>
              <a:ext cx="261965" cy="61979"/>
              <a:chOff x="559282" y="6488261"/>
              <a:chExt cx="261965" cy="61979"/>
            </a:xfrm>
            <a:solidFill>
              <a:schemeClr val="bg1">
                <a:lumMod val="50000"/>
              </a:schemeClr>
            </a:solidFill>
          </p:grpSpPr>
          <p:sp>
            <p:nvSpPr>
              <p:cNvPr id="77"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8"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9"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grpSp>
          <p:nvGrpSpPr>
            <p:cNvPr id="25" name="Group 3"/>
            <p:cNvGrpSpPr/>
            <p:nvPr/>
          </p:nvGrpSpPr>
          <p:grpSpPr>
            <a:xfrm>
              <a:off x="3687795" y="3479550"/>
              <a:ext cx="261965" cy="61979"/>
              <a:chOff x="559282" y="6488261"/>
              <a:chExt cx="261965" cy="61979"/>
            </a:xfrm>
            <a:solidFill>
              <a:schemeClr val="bg1">
                <a:lumMod val="50000"/>
              </a:schemeClr>
            </a:solidFill>
          </p:grpSpPr>
          <p:sp>
            <p:nvSpPr>
              <p:cNvPr id="7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26"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3669350" y="1691564"/>
              <a:ext cx="405710" cy="331944"/>
            </a:xfrm>
            <a:prstGeom prst="rect">
              <a:avLst/>
            </a:prstGeom>
            <a:noFill/>
          </p:spPr>
        </p:pic>
        <p:sp>
          <p:nvSpPr>
            <p:cNvPr id="27" name="文本框 26"/>
            <p:cNvSpPr txBox="1"/>
            <p:nvPr/>
          </p:nvSpPr>
          <p:spPr>
            <a:xfrm>
              <a:off x="1732844" y="4874090"/>
              <a:ext cx="1013419"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VLANs 2-25</a:t>
              </a:r>
              <a:endParaRPr lang="en-US" altLang="zh-CN" sz="1200" dirty="0">
                <a:solidFill>
                  <a:schemeClr val="bg1">
                    <a:lumMod val="65000"/>
                  </a:schemeClr>
                </a:solidFill>
                <a:latin typeface="Huawei Sans" panose="020C0503030203020204" pitchFamily="34" charset="0"/>
              </a:endParaRPr>
            </a:p>
          </p:txBody>
        </p:sp>
        <p:sp>
          <p:nvSpPr>
            <p:cNvPr id="28" name="文本框 27"/>
            <p:cNvSpPr txBox="1"/>
            <p:nvPr/>
          </p:nvSpPr>
          <p:spPr>
            <a:xfrm>
              <a:off x="2777222" y="4874090"/>
              <a:ext cx="1013419"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VLANs 2-25</a:t>
              </a:r>
              <a:endParaRPr lang="en-US" altLang="zh-CN" sz="1200" dirty="0">
                <a:solidFill>
                  <a:schemeClr val="bg1">
                    <a:lumMod val="65000"/>
                  </a:schemeClr>
                </a:solidFill>
                <a:latin typeface="Huawei Sans" panose="020C0503030203020204" pitchFamily="34" charset="0"/>
              </a:endParaRPr>
            </a:p>
          </p:txBody>
        </p:sp>
        <p:sp>
          <p:nvSpPr>
            <p:cNvPr id="29" name="文本框 28"/>
            <p:cNvSpPr txBox="1"/>
            <p:nvPr/>
          </p:nvSpPr>
          <p:spPr>
            <a:xfrm>
              <a:off x="3908082" y="4874090"/>
              <a:ext cx="1013419"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VLANs 2-25</a:t>
              </a:r>
              <a:endParaRPr lang="en-US" altLang="zh-CN" sz="1200" dirty="0">
                <a:solidFill>
                  <a:schemeClr val="bg1">
                    <a:lumMod val="65000"/>
                  </a:schemeClr>
                </a:solidFill>
                <a:latin typeface="Huawei Sans" panose="020C0503030203020204" pitchFamily="34" charset="0"/>
              </a:endParaRPr>
            </a:p>
          </p:txBody>
        </p:sp>
        <p:sp>
          <p:nvSpPr>
            <p:cNvPr id="30" name="文本框 29"/>
            <p:cNvSpPr txBox="1"/>
            <p:nvPr/>
          </p:nvSpPr>
          <p:spPr>
            <a:xfrm>
              <a:off x="4988497" y="4874090"/>
              <a:ext cx="1013419"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VLANs 2-25</a:t>
              </a:r>
              <a:endParaRPr lang="en-US" altLang="zh-CN" sz="1200" dirty="0">
                <a:solidFill>
                  <a:schemeClr val="bg1">
                    <a:lumMod val="65000"/>
                  </a:schemeClr>
                </a:solidFill>
                <a:latin typeface="Huawei Sans" panose="020C0503030203020204" pitchFamily="34" charset="0"/>
              </a:endParaRPr>
            </a:p>
          </p:txBody>
        </p:sp>
        <p:sp>
          <p:nvSpPr>
            <p:cNvPr id="31" name="文本框 30"/>
            <p:cNvSpPr txBox="1"/>
            <p:nvPr/>
          </p:nvSpPr>
          <p:spPr>
            <a:xfrm>
              <a:off x="1796162" y="3624164"/>
              <a:ext cx="886781"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 101</a:t>
              </a:r>
              <a:endParaRPr lang="en-US" altLang="zh-CN" sz="1200" dirty="0">
                <a:solidFill>
                  <a:schemeClr val="bg1">
                    <a:lumMod val="65000"/>
                  </a:schemeClr>
                </a:solidFill>
                <a:latin typeface="Huawei Sans" panose="020C0503030203020204" pitchFamily="34" charset="0"/>
              </a:endParaRPr>
            </a:p>
          </p:txBody>
        </p:sp>
        <p:sp>
          <p:nvSpPr>
            <p:cNvPr id="32" name="文本框 31"/>
            <p:cNvSpPr txBox="1"/>
            <p:nvPr/>
          </p:nvSpPr>
          <p:spPr>
            <a:xfrm>
              <a:off x="2908950" y="3624164"/>
              <a:ext cx="886781"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 124</a:t>
              </a:r>
              <a:endParaRPr lang="en-US" altLang="zh-CN" sz="1200" dirty="0">
                <a:solidFill>
                  <a:schemeClr val="bg1">
                    <a:lumMod val="65000"/>
                  </a:schemeClr>
                </a:solidFill>
                <a:latin typeface="Huawei Sans" panose="020C0503030203020204" pitchFamily="34" charset="0"/>
              </a:endParaRPr>
            </a:p>
          </p:txBody>
        </p:sp>
        <p:sp>
          <p:nvSpPr>
            <p:cNvPr id="33" name="文本框 32"/>
            <p:cNvSpPr txBox="1"/>
            <p:nvPr/>
          </p:nvSpPr>
          <p:spPr>
            <a:xfrm>
              <a:off x="3960959" y="3624164"/>
              <a:ext cx="886781"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 201</a:t>
              </a:r>
              <a:endParaRPr lang="en-US" altLang="zh-CN" sz="1200" dirty="0">
                <a:solidFill>
                  <a:schemeClr val="bg1">
                    <a:lumMod val="65000"/>
                  </a:schemeClr>
                </a:solidFill>
                <a:latin typeface="Huawei Sans" panose="020C0503030203020204" pitchFamily="34" charset="0"/>
              </a:endParaRPr>
            </a:p>
          </p:txBody>
        </p:sp>
        <p:sp>
          <p:nvSpPr>
            <p:cNvPr id="34" name="文本框 33"/>
            <p:cNvSpPr txBox="1"/>
            <p:nvPr/>
          </p:nvSpPr>
          <p:spPr>
            <a:xfrm>
              <a:off x="5100123" y="3624164"/>
              <a:ext cx="886781" cy="276999"/>
            </a:xfrm>
            <a:prstGeom prst="rect">
              <a:avLst/>
            </a:prstGeom>
            <a:noFill/>
          </p:spPr>
          <p:txBody>
            <a:bodyPr wrap="none" rtlCol="0">
              <a:spAutoFit/>
            </a:bodyPr>
            <a:lstStyle/>
            <a:p>
              <a:pPr algn="ctr" fontAlgn="ctr"/>
              <a:r>
                <a:rPr lang="en-US" sz="1200" dirty="0" smtClean="0">
                  <a:solidFill>
                    <a:schemeClr val="bg1">
                      <a:lumMod val="65000"/>
                    </a:schemeClr>
                  </a:solidFill>
                  <a:latin typeface="Huawei Sans" panose="020C0503030203020204" pitchFamily="34" charset="0"/>
                </a:rPr>
                <a:t>VLAN 224</a:t>
              </a:r>
              <a:endParaRPr lang="en-US" altLang="zh-CN" sz="1200" dirty="0">
                <a:solidFill>
                  <a:schemeClr val="bg1">
                    <a:lumMod val="65000"/>
                  </a:schemeClr>
                </a:solidFill>
                <a:latin typeface="Huawei Sans" panose="020C0503030203020204" pitchFamily="34" charset="0"/>
              </a:endParaRPr>
            </a:p>
          </p:txBody>
        </p:sp>
        <p:sp>
          <p:nvSpPr>
            <p:cNvPr id="35" name="圆角矩形 34"/>
            <p:cNvSpPr/>
            <p:nvPr/>
          </p:nvSpPr>
          <p:spPr>
            <a:xfrm>
              <a:off x="2085102" y="282452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101</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cxnSp>
          <p:nvCxnSpPr>
            <p:cNvPr id="36" name="直接箭头连接符 35"/>
            <p:cNvCxnSpPr/>
            <p:nvPr/>
          </p:nvCxnSpPr>
          <p:spPr>
            <a:xfrm flipV="1">
              <a:off x="1871353" y="4572924"/>
              <a:ext cx="208906" cy="32428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V="1">
              <a:off x="2209988" y="3894780"/>
              <a:ext cx="208906" cy="32428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2864713" y="2866262"/>
              <a:ext cx="526474" cy="43520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2397727" y="282452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0" name="圆角矩形 39"/>
            <p:cNvSpPr/>
            <p:nvPr/>
          </p:nvSpPr>
          <p:spPr>
            <a:xfrm>
              <a:off x="2710352" y="2824527"/>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1" name="圆角矩形 40"/>
            <p:cNvSpPr/>
            <p:nvPr/>
          </p:nvSpPr>
          <p:spPr>
            <a:xfrm>
              <a:off x="1482278" y="399398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2" name="圆角矩形 41"/>
            <p:cNvSpPr/>
            <p:nvPr/>
          </p:nvSpPr>
          <p:spPr>
            <a:xfrm>
              <a:off x="1794903" y="3993987"/>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3" name="圆角矩形 42"/>
            <p:cNvSpPr/>
            <p:nvPr/>
          </p:nvSpPr>
          <p:spPr>
            <a:xfrm>
              <a:off x="1551959" y="4530111"/>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cxnSp>
          <p:nvCxnSpPr>
            <p:cNvPr id="44" name="直接箭头连接符 43"/>
            <p:cNvCxnSpPr/>
            <p:nvPr/>
          </p:nvCxnSpPr>
          <p:spPr>
            <a:xfrm flipV="1">
              <a:off x="3757733" y="2023508"/>
              <a:ext cx="0" cy="39573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2635007" y="2256499"/>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101</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6" name="圆角矩形 45"/>
            <p:cNvSpPr/>
            <p:nvPr/>
          </p:nvSpPr>
          <p:spPr>
            <a:xfrm>
              <a:off x="2947632" y="2256499"/>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a:xfrm>
              <a:off x="3260257" y="2256499"/>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8" name="圆角矩形 75"/>
            <p:cNvSpPr/>
            <p:nvPr/>
          </p:nvSpPr>
          <p:spPr>
            <a:xfrm>
              <a:off x="6239392" y="1221255"/>
              <a:ext cx="5354510" cy="360000"/>
            </a:xfrm>
            <a:prstGeom prst="roundRect">
              <a:avLst>
                <a:gd name="adj" fmla="val 10604"/>
              </a:avLst>
            </a:prstGeom>
            <a:solidFill>
              <a:srgbClr val="F4FBFE"/>
            </a:solidFill>
            <a:ln w="9525" cap="flat" cmpd="sng" algn="ctr">
              <a:solidFill>
                <a:srgbClr val="99DFF9"/>
              </a:solid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600" dirty="0" smtClean="0">
                  <a:solidFill>
                    <a:srgbClr val="0070C0"/>
                  </a:solidFill>
                  <a:latin typeface="Huawei Sans" panose="020C0503030203020204" pitchFamily="34" charset="0"/>
                </a:rPr>
                <a:t>Scenario Requirements:</a:t>
              </a:r>
              <a:endParaRPr kumimoji="0" lang="en-US" altLang="zh-CN" sz="1600" i="0" u="none" strike="noStrike" kern="0" cap="none" spc="0" normalizeH="0" baseline="0" noProof="0" dirty="0" smtClean="0">
                <a:ln>
                  <a:noFill/>
                </a:ln>
                <a:solidFill>
                  <a:srgbClr val="0070C0"/>
                </a:solidFill>
                <a:effectLst/>
                <a:uLnTx/>
                <a:uFillTx/>
                <a:latin typeface="Huawei Sans" panose="020C0503030203020204" pitchFamily="34" charset="0"/>
              </a:endParaRPr>
            </a:p>
          </p:txBody>
        </p:sp>
        <p:sp>
          <p:nvSpPr>
            <p:cNvPr id="49" name="圆角矩形 75"/>
            <p:cNvSpPr/>
            <p:nvPr/>
          </p:nvSpPr>
          <p:spPr>
            <a:xfrm>
              <a:off x="6239392" y="1610425"/>
              <a:ext cx="5354510" cy="154334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A single terminal user can be traced.</a:t>
              </a:r>
              <a:endParaRPr lang="en-US" altLang="zh-CN" sz="1200" dirty="0" smtClean="0">
                <a:solidFill>
                  <a:schemeClr val="tx1">
                    <a:lumMod val="65000"/>
                    <a:lumOff val="35000"/>
                  </a:schemeClr>
                </a:solidFill>
                <a:latin typeface="Huawei Sans" panose="020C0503030203020204" pitchFamily="34" charset="0"/>
                <a:cs typeface="Arial" panose="020B0604020202020204" pitchFamily="34" charset="0"/>
              </a:endParaRPr>
            </a:p>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Each terminal is assigned to an independent Layer 2 broadcast domain, minimizing the impact of BUM traffic on the network.</a:t>
              </a:r>
              <a:endParaRPr lang="en-US" altLang="zh-CN" sz="1200" dirty="0" smtClean="0">
                <a:solidFill>
                  <a:schemeClr val="tx1">
                    <a:lumMod val="65000"/>
                    <a:lumOff val="35000"/>
                  </a:schemeClr>
                </a:solidFill>
                <a:latin typeface="Huawei Sans" panose="020C0503030203020204" pitchFamily="34" charset="0"/>
                <a:cs typeface="Arial" panose="020B0604020202020204" pitchFamily="34" charset="0"/>
              </a:endParaRPr>
            </a:p>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Terminals can communicate with the BRAS at Layer 2 to meet </a:t>
              </a:r>
              <a:r>
                <a:rPr lang="en-US" sz="1200" dirty="0" err="1" smtClean="0">
                  <a:solidFill>
                    <a:schemeClr val="tx1">
                      <a:lumMod val="65000"/>
                      <a:lumOff val="35000"/>
                    </a:schemeClr>
                  </a:solidFill>
                  <a:latin typeface="Huawei Sans" panose="020C0503030203020204" pitchFamily="34" charset="0"/>
                </a:rPr>
                <a:t>PPPoE</a:t>
              </a:r>
              <a:r>
                <a:rPr lang="en-US" sz="1200" dirty="0" smtClean="0">
                  <a:solidFill>
                    <a:schemeClr val="tx1">
                      <a:lumMod val="65000"/>
                      <a:lumOff val="35000"/>
                    </a:schemeClr>
                  </a:solidFill>
                  <a:latin typeface="Huawei Sans" panose="020C0503030203020204" pitchFamily="34" charset="0"/>
                </a:rPr>
                <a:t> authentication requirements.</a:t>
              </a:r>
              <a:endParaRPr lang="en-US" altLang="zh-CN" sz="1200" dirty="0">
                <a:solidFill>
                  <a:schemeClr val="tx1">
                    <a:lumMod val="65000"/>
                    <a:lumOff val="35000"/>
                  </a:schemeClr>
                </a:solidFill>
                <a:latin typeface="Huawei Sans" panose="020C0503030203020204" pitchFamily="34" charset="0"/>
                <a:cs typeface="Arial" panose="020B0604020202020204" pitchFamily="34" charset="0"/>
              </a:endParaRPr>
            </a:p>
          </p:txBody>
        </p:sp>
        <p:cxnSp>
          <p:nvCxnSpPr>
            <p:cNvPr id="50" name="Straight Connector 166"/>
            <p:cNvCxnSpPr/>
            <p:nvPr/>
          </p:nvCxnSpPr>
          <p:spPr>
            <a:xfrm>
              <a:off x="698740" y="1857536"/>
              <a:ext cx="2925597"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166"/>
            <p:cNvCxnSpPr/>
            <p:nvPr/>
          </p:nvCxnSpPr>
          <p:spPr>
            <a:xfrm>
              <a:off x="698740" y="3541529"/>
              <a:ext cx="1814621"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166"/>
            <p:cNvCxnSpPr/>
            <p:nvPr/>
          </p:nvCxnSpPr>
          <p:spPr>
            <a:xfrm>
              <a:off x="698740" y="4395615"/>
              <a:ext cx="1381519"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166"/>
            <p:cNvCxnSpPr/>
            <p:nvPr/>
          </p:nvCxnSpPr>
          <p:spPr>
            <a:xfrm>
              <a:off x="698740" y="5012589"/>
              <a:ext cx="1120665" cy="0"/>
            </a:xfrm>
            <a:prstGeom prst="line">
              <a:avLst/>
            </a:prstGeom>
            <a:ln w="190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589280" y="4678674"/>
              <a:ext cx="1106393" cy="276999"/>
            </a:xfrm>
            <a:prstGeom prst="rect">
              <a:avLst/>
            </a:prstGeom>
            <a:noFill/>
          </p:spPr>
          <p:txBody>
            <a:bodyPr wrap="none" rtlCol="0">
              <a:spAutoFit/>
            </a:bodyPr>
            <a:lstStyle/>
            <a:p>
              <a:pPr fontAlgn="ctr"/>
              <a:r>
                <a:rPr lang="en-US" sz="1200" dirty="0" smtClean="0">
                  <a:solidFill>
                    <a:schemeClr val="bg1">
                      <a:lumMod val="75000"/>
                    </a:schemeClr>
                  </a:solidFill>
                  <a:latin typeface="Huawei Sans" panose="020C0503030203020204" pitchFamily="34" charset="0"/>
                </a:rPr>
                <a:t>Original data</a:t>
              </a:r>
              <a:endParaRPr lang="en-US" altLang="zh-CN" sz="1200" dirty="0">
                <a:solidFill>
                  <a:schemeClr val="bg1">
                    <a:lumMod val="75000"/>
                  </a:schemeClr>
                </a:solidFill>
                <a:latin typeface="Huawei Sans" panose="020C0503030203020204" pitchFamily="34" charset="0"/>
              </a:endParaRPr>
            </a:p>
          </p:txBody>
        </p:sp>
        <p:sp>
          <p:nvSpPr>
            <p:cNvPr id="55" name="文本框 54"/>
            <p:cNvSpPr txBox="1"/>
            <p:nvPr/>
          </p:nvSpPr>
          <p:spPr>
            <a:xfrm>
              <a:off x="589280" y="3822813"/>
              <a:ext cx="686406" cy="276999"/>
            </a:xfrm>
            <a:prstGeom prst="rect">
              <a:avLst/>
            </a:prstGeom>
            <a:noFill/>
          </p:spPr>
          <p:txBody>
            <a:bodyPr wrap="none" rtlCol="0">
              <a:spAutoFit/>
            </a:bodyPr>
            <a:lstStyle/>
            <a:p>
              <a:pPr fontAlgn="ctr"/>
              <a:r>
                <a:rPr lang="en-US" sz="1200" dirty="0" smtClean="0">
                  <a:solidFill>
                    <a:schemeClr val="bg1">
                      <a:lumMod val="75000"/>
                    </a:schemeClr>
                  </a:solidFill>
                  <a:latin typeface="Huawei Sans" panose="020C0503030203020204" pitchFamily="34" charset="0"/>
                </a:rPr>
                <a:t>802.1Q</a:t>
              </a:r>
              <a:endParaRPr lang="en-US" altLang="zh-CN" sz="1200" dirty="0">
                <a:solidFill>
                  <a:schemeClr val="bg1">
                    <a:lumMod val="75000"/>
                  </a:schemeClr>
                </a:solidFill>
                <a:latin typeface="Huawei Sans" panose="020C0503030203020204" pitchFamily="34" charset="0"/>
              </a:endParaRPr>
            </a:p>
          </p:txBody>
        </p:sp>
        <p:sp>
          <p:nvSpPr>
            <p:cNvPr id="56" name="文本框 55"/>
            <p:cNvSpPr txBox="1"/>
            <p:nvPr/>
          </p:nvSpPr>
          <p:spPr>
            <a:xfrm>
              <a:off x="589280" y="2568369"/>
              <a:ext cx="553357" cy="276999"/>
            </a:xfrm>
            <a:prstGeom prst="rect">
              <a:avLst/>
            </a:prstGeom>
            <a:noFill/>
          </p:spPr>
          <p:txBody>
            <a:bodyPr wrap="none" rtlCol="0">
              <a:spAutoFit/>
            </a:bodyPr>
            <a:lstStyle/>
            <a:p>
              <a:pPr fontAlgn="ctr"/>
              <a:r>
                <a:rPr lang="en-US" sz="1200" dirty="0" err="1" smtClean="0">
                  <a:solidFill>
                    <a:schemeClr val="bg1">
                      <a:lumMod val="75000"/>
                    </a:schemeClr>
                  </a:solidFill>
                  <a:latin typeface="Huawei Sans" panose="020C0503030203020204" pitchFamily="34" charset="0"/>
                </a:rPr>
                <a:t>QinQ</a:t>
              </a:r>
              <a:endParaRPr lang="en-US" altLang="zh-CN" sz="1200" dirty="0">
                <a:solidFill>
                  <a:schemeClr val="bg1">
                    <a:lumMod val="75000"/>
                  </a:schemeClr>
                </a:solidFill>
                <a:latin typeface="Huawei Sans" panose="020C0503030203020204" pitchFamily="34" charset="0"/>
              </a:endParaRPr>
            </a:p>
          </p:txBody>
        </p:sp>
        <p:sp>
          <p:nvSpPr>
            <p:cNvPr id="57" name="圆角矩形 75"/>
            <p:cNvSpPr/>
            <p:nvPr/>
          </p:nvSpPr>
          <p:spPr>
            <a:xfrm>
              <a:off x="6239392" y="3234995"/>
              <a:ext cx="5354510" cy="360000"/>
            </a:xfrm>
            <a:prstGeom prst="roundRect">
              <a:avLst>
                <a:gd name="adj" fmla="val 10604"/>
              </a:avLst>
            </a:prstGeom>
            <a:solidFill>
              <a:srgbClr val="F4FBFE"/>
            </a:solidFill>
            <a:ln w="9525" cap="flat" cmpd="sng" algn="ctr">
              <a:solidFill>
                <a:srgbClr val="99DFF9"/>
              </a:solidFill>
              <a:prstDash val="solid"/>
              <a:miter lim="800000"/>
            </a:ln>
            <a:effectLst/>
          </p:spPr>
          <p:txBody>
            <a:bodyPr wrap="none" lIns="0" tIns="0" rIns="0" bIns="0" rtlCol="0" anchor="ctr"/>
            <a:lstStyle/>
            <a:p>
              <a:pPr marL="0" marR="0" lvl="0" indent="0" algn="ctr" defTabSz="914478" eaLnBrk="1" fontAlgn="ctr" latinLnBrk="0" hangingPunct="1">
                <a:lnSpc>
                  <a:spcPct val="100000"/>
                </a:lnSpc>
                <a:spcBef>
                  <a:spcPts val="0"/>
                </a:spcBef>
                <a:spcAft>
                  <a:spcPts val="0"/>
                </a:spcAft>
                <a:buClrTx/>
                <a:buSzTx/>
                <a:buFontTx/>
                <a:buNone/>
                <a:tabLst/>
                <a:defRPr/>
              </a:pPr>
              <a:r>
                <a:rPr lang="en-US" sz="1600" dirty="0" smtClean="0">
                  <a:solidFill>
                    <a:srgbClr val="0070C0"/>
                  </a:solidFill>
                  <a:latin typeface="Huawei Sans" panose="020C0503030203020204" pitchFamily="34" charset="0"/>
                </a:rPr>
                <a:t>Solution</a:t>
              </a:r>
              <a:endParaRPr kumimoji="0" lang="en-US" altLang="zh-CN" sz="1600" i="0" u="none" strike="noStrike" kern="0" cap="none" spc="0" normalizeH="0" baseline="0" noProof="0" dirty="0" smtClean="0">
                <a:ln>
                  <a:noFill/>
                </a:ln>
                <a:solidFill>
                  <a:srgbClr val="0070C0"/>
                </a:solidFill>
                <a:effectLst/>
                <a:uLnTx/>
                <a:uFillTx/>
                <a:latin typeface="Huawei Sans" panose="020C0503030203020204" pitchFamily="34" charset="0"/>
              </a:endParaRPr>
            </a:p>
          </p:txBody>
        </p:sp>
        <p:sp>
          <p:nvSpPr>
            <p:cNvPr id="58" name="圆角矩形 75"/>
            <p:cNvSpPr/>
            <p:nvPr/>
          </p:nvSpPr>
          <p:spPr>
            <a:xfrm>
              <a:off x="6239392" y="3624164"/>
              <a:ext cx="5354510" cy="269091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The access switch assigns an independent VLAN for each downlink interface.</a:t>
              </a:r>
              <a:endParaRPr lang="en-US" altLang="zh-CN" sz="1200" dirty="0" smtClean="0">
                <a:solidFill>
                  <a:schemeClr val="tx1">
                    <a:lumMod val="65000"/>
                    <a:lumOff val="35000"/>
                  </a:schemeClr>
                </a:solidFill>
                <a:latin typeface="Huawei Sans" panose="020C0503030203020204" pitchFamily="34" charset="0"/>
                <a:cs typeface="Arial" panose="020B0604020202020204" pitchFamily="34" charset="0"/>
              </a:endParaRPr>
            </a:p>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The access switch adds an 802.1Q tag to the original data before forwarding the data to the aggregation switch.</a:t>
              </a:r>
              <a:endParaRPr lang="en-US" altLang="zh-CN" sz="1200" dirty="0" smtClean="0">
                <a:solidFill>
                  <a:schemeClr val="tx1">
                    <a:lumMod val="65000"/>
                    <a:lumOff val="35000"/>
                  </a:schemeClr>
                </a:solidFill>
                <a:latin typeface="Huawei Sans" panose="020C0503030203020204" pitchFamily="34" charset="0"/>
                <a:cs typeface="Arial" panose="020B0604020202020204" pitchFamily="34" charset="0"/>
              </a:endParaRPr>
            </a:p>
            <a:p>
              <a:pPr marL="302400" indent="-302400" fontAlgn="ctr">
                <a:lnSpc>
                  <a:spcPts val="1800"/>
                </a:lnSpc>
                <a:spcAft>
                  <a:spcPts val="600"/>
                </a:spcAft>
                <a:buFont typeface="+mj-lt"/>
                <a:buAutoNum type="arabicPeriod"/>
              </a:pPr>
              <a:r>
                <a:rPr lang="en-US" sz="1200" dirty="0" err="1" smtClean="0">
                  <a:solidFill>
                    <a:schemeClr val="tx1">
                      <a:lumMod val="65000"/>
                      <a:lumOff val="35000"/>
                    </a:schemeClr>
                  </a:solidFill>
                  <a:latin typeface="Huawei Sans" panose="020C0503030203020204" pitchFamily="34" charset="0"/>
                </a:rPr>
                <a:t>QinQ</a:t>
              </a:r>
              <a:r>
                <a:rPr lang="en-US" sz="1200" dirty="0" smtClean="0">
                  <a:solidFill>
                    <a:schemeClr val="tx1">
                      <a:lumMod val="65000"/>
                      <a:lumOff val="35000"/>
                    </a:schemeClr>
                  </a:solidFill>
                  <a:latin typeface="Huawei Sans" panose="020C0503030203020204" pitchFamily="34" charset="0"/>
                </a:rPr>
                <a:t> is deployed on the aggregation switch. Each downlink interface is assigned an independent VLAN (each access switch corresponds to a unique VLAN). The aggregation switch adds a Layer 2 tag to the traffic and sends the traffic to the core switch.</a:t>
              </a:r>
              <a:endParaRPr lang="en-US" altLang="zh-CN" sz="1200" dirty="0" smtClean="0">
                <a:solidFill>
                  <a:schemeClr val="tx1">
                    <a:lumMod val="65000"/>
                    <a:lumOff val="35000"/>
                  </a:schemeClr>
                </a:solidFill>
                <a:latin typeface="Huawei Sans" panose="020C0503030203020204" pitchFamily="34" charset="0"/>
                <a:cs typeface="Arial" panose="020B0604020202020204" pitchFamily="34" charset="0"/>
              </a:endParaRPr>
            </a:p>
            <a:p>
              <a:pPr marL="302400" indent="-302400" fontAlgn="ctr">
                <a:lnSpc>
                  <a:spcPts val="1800"/>
                </a:lnSpc>
                <a:spcAft>
                  <a:spcPts val="600"/>
                </a:spcAft>
                <a:buFont typeface="+mj-lt"/>
                <a:buAutoNum type="arabicPeriod"/>
              </a:pPr>
              <a:r>
                <a:rPr lang="en-US" sz="1200" dirty="0" smtClean="0">
                  <a:solidFill>
                    <a:schemeClr val="tx1">
                      <a:lumMod val="65000"/>
                      <a:lumOff val="35000"/>
                    </a:schemeClr>
                  </a:solidFill>
                  <a:latin typeface="Huawei Sans" panose="020C0503030203020204" pitchFamily="34" charset="0"/>
                </a:rPr>
                <a:t>The core switch transparently transmits the traffic to the BRAS, and the BRAS performs </a:t>
              </a:r>
              <a:r>
                <a:rPr lang="en-US" sz="1200" dirty="0" err="1" smtClean="0">
                  <a:solidFill>
                    <a:schemeClr val="tx1">
                      <a:lumMod val="65000"/>
                      <a:lumOff val="35000"/>
                    </a:schemeClr>
                  </a:solidFill>
                  <a:latin typeface="Huawei Sans" panose="020C0503030203020204" pitchFamily="34" charset="0"/>
                </a:rPr>
                <a:t>QinQ</a:t>
              </a:r>
              <a:r>
                <a:rPr lang="en-US" sz="1200" dirty="0" smtClean="0">
                  <a:solidFill>
                    <a:schemeClr val="tx1">
                      <a:lumMod val="65000"/>
                      <a:lumOff val="35000"/>
                    </a:schemeClr>
                  </a:solidFill>
                  <a:latin typeface="Huawei Sans" panose="020C0503030203020204" pitchFamily="34" charset="0"/>
                </a:rPr>
                <a:t> </a:t>
              </a:r>
              <a:r>
                <a:rPr lang="en-US" sz="1200" dirty="0" err="1" smtClean="0">
                  <a:solidFill>
                    <a:schemeClr val="tx1">
                      <a:lumMod val="65000"/>
                      <a:lumOff val="35000"/>
                    </a:schemeClr>
                  </a:solidFill>
                  <a:latin typeface="Huawei Sans" panose="020C0503030203020204" pitchFamily="34" charset="0"/>
                </a:rPr>
                <a:t>decapsulation</a:t>
              </a:r>
              <a:r>
                <a:rPr lang="en-US" sz="1200" dirty="0" smtClean="0">
                  <a:solidFill>
                    <a:schemeClr val="tx1">
                      <a:lumMod val="65000"/>
                      <a:lumOff val="35000"/>
                    </a:schemeClr>
                  </a:solidFill>
                  <a:latin typeface="Huawei Sans" panose="020C0503030203020204" pitchFamily="34" charset="0"/>
                </a:rPr>
                <a:t>.</a:t>
              </a:r>
              <a:endParaRPr lang="en-US" altLang="zh-CN" sz="1200" dirty="0">
                <a:solidFill>
                  <a:schemeClr val="tx1">
                    <a:lumMod val="65000"/>
                    <a:lumOff val="35000"/>
                  </a:schemeClr>
                </a:solidFill>
                <a:latin typeface="Huawei Sans" panose="020C0503030203020204" pitchFamily="34" charset="0"/>
                <a:cs typeface="Arial" panose="020B0604020202020204" pitchFamily="34" charset="0"/>
              </a:endParaRPr>
            </a:p>
          </p:txBody>
        </p:sp>
        <p:cxnSp>
          <p:nvCxnSpPr>
            <p:cNvPr id="59" name="直接箭头连接符 58"/>
            <p:cNvCxnSpPr/>
            <p:nvPr/>
          </p:nvCxnSpPr>
          <p:spPr>
            <a:xfrm flipV="1">
              <a:off x="4059978" y="4572924"/>
              <a:ext cx="208906" cy="32428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0" name="圆角矩形 59"/>
            <p:cNvSpPr/>
            <p:nvPr/>
          </p:nvSpPr>
          <p:spPr>
            <a:xfrm>
              <a:off x="3740584" y="4530111"/>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cxnSp>
          <p:nvCxnSpPr>
            <p:cNvPr id="61" name="直接箭头连接符 60"/>
            <p:cNvCxnSpPr/>
            <p:nvPr/>
          </p:nvCxnSpPr>
          <p:spPr>
            <a:xfrm flipV="1">
              <a:off x="4381161" y="3894780"/>
              <a:ext cx="208906" cy="324287"/>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a:off x="3966076" y="3993987"/>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63" name="圆角矩形 62"/>
            <p:cNvSpPr/>
            <p:nvPr/>
          </p:nvSpPr>
          <p:spPr>
            <a:xfrm>
              <a:off x="3647111" y="399398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cxnSp>
          <p:nvCxnSpPr>
            <p:cNvPr id="64" name="直接箭头连接符 63"/>
            <p:cNvCxnSpPr/>
            <p:nvPr/>
          </p:nvCxnSpPr>
          <p:spPr>
            <a:xfrm flipH="1" flipV="1">
              <a:off x="4353226" y="2862957"/>
              <a:ext cx="554147" cy="43851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5" name="圆角矩形 64"/>
            <p:cNvSpPr/>
            <p:nvPr/>
          </p:nvSpPr>
          <p:spPr>
            <a:xfrm>
              <a:off x="4644051" y="282452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201</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66" name="圆角矩形 65"/>
            <p:cNvSpPr/>
            <p:nvPr/>
          </p:nvSpPr>
          <p:spPr>
            <a:xfrm>
              <a:off x="4956676" y="2824527"/>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67" name="圆角矩形 66"/>
            <p:cNvSpPr/>
            <p:nvPr/>
          </p:nvSpPr>
          <p:spPr>
            <a:xfrm>
              <a:off x="5269301" y="2824527"/>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cxnSp>
          <p:nvCxnSpPr>
            <p:cNvPr id="68" name="直接箭头连接符 67"/>
            <p:cNvCxnSpPr/>
            <p:nvPr/>
          </p:nvCxnSpPr>
          <p:spPr>
            <a:xfrm flipV="1">
              <a:off x="3971318" y="2023508"/>
              <a:ext cx="0" cy="39573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9" name="圆角矩形 68"/>
            <p:cNvSpPr/>
            <p:nvPr/>
          </p:nvSpPr>
          <p:spPr>
            <a:xfrm>
              <a:off x="4067190" y="2256499"/>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201</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70" name="圆角矩形 69"/>
            <p:cNvSpPr/>
            <p:nvPr/>
          </p:nvSpPr>
          <p:spPr>
            <a:xfrm>
              <a:off x="4379815" y="2256499"/>
              <a:ext cx="300246" cy="173991"/>
            </a:xfrm>
            <a:prstGeom prst="roundRect">
              <a:avLst>
                <a:gd name="adj" fmla="val 0"/>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2</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71" name="圆角矩形 70"/>
            <p:cNvSpPr/>
            <p:nvPr/>
          </p:nvSpPr>
          <p:spPr>
            <a:xfrm>
              <a:off x="4692440" y="2256499"/>
              <a:ext cx="399628" cy="173991"/>
            </a:xfrm>
            <a:prstGeom prst="roundRect">
              <a:avLst>
                <a:gd name="adj" fmla="val 0"/>
              </a:avLst>
            </a:prstGeom>
            <a:solidFill>
              <a:schemeClr val="bg1">
                <a:lumMod val="75000"/>
              </a:schemeClr>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78" fontAlgn="ctr"/>
              <a:r>
                <a:rPr lang="en-US" sz="1200" dirty="0" smtClean="0">
                  <a:solidFill>
                    <a:srgbClr val="FFFFFF"/>
                  </a:solidFill>
                  <a:latin typeface="Huawei Sans" panose="020C0503030203020204" pitchFamily="34" charset="0"/>
                </a:rPr>
                <a:t>Data</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72" name="文本框 71"/>
            <p:cNvSpPr txBox="1"/>
            <p:nvPr/>
          </p:nvSpPr>
          <p:spPr>
            <a:xfrm>
              <a:off x="4026300" y="1620884"/>
              <a:ext cx="1630575" cy="461665"/>
            </a:xfrm>
            <a:prstGeom prst="rect">
              <a:avLst/>
            </a:prstGeom>
            <a:noFill/>
          </p:spPr>
          <p:txBody>
            <a:bodyPr wrap="none" rtlCol="0">
              <a:spAutoFit/>
            </a:bodyPr>
            <a:lstStyle/>
            <a:p>
              <a:pPr fontAlgn="ctr"/>
              <a:r>
                <a:rPr lang="en-US" sz="1200" b="1" dirty="0" smtClean="0">
                  <a:latin typeface="Huawei Sans" panose="020C0503030203020204" pitchFamily="34" charset="0"/>
                </a:rPr>
                <a:t>BRAS</a:t>
              </a:r>
            </a:p>
            <a:p>
              <a:pPr fontAlgn="ctr"/>
              <a:r>
                <a:rPr lang="en-US" sz="1200" dirty="0" err="1" smtClean="0">
                  <a:latin typeface="Huawei Sans" panose="020C0503030203020204" pitchFamily="34" charset="0"/>
                </a:rPr>
                <a:t>PPPoE</a:t>
              </a:r>
              <a:r>
                <a:rPr lang="en-US" sz="1200" dirty="0" smtClean="0">
                  <a:latin typeface="Huawei Sans" panose="020C0503030203020204" pitchFamily="34" charset="0"/>
                </a:rPr>
                <a:t> dial-up server</a:t>
              </a:r>
              <a:endParaRPr lang="en-US" altLang="zh-CN" sz="1200" dirty="0">
                <a:latin typeface="Huawei Sans" panose="020C0503030203020204" pitchFamily="34" charset="0"/>
              </a:endParaRPr>
            </a:p>
          </p:txBody>
        </p:sp>
        <p:sp>
          <p:nvSpPr>
            <p:cNvPr id="73" name="文本框 72"/>
            <p:cNvSpPr txBox="1"/>
            <p:nvPr/>
          </p:nvSpPr>
          <p:spPr>
            <a:xfrm>
              <a:off x="3048455" y="5516513"/>
              <a:ext cx="1588898" cy="461665"/>
            </a:xfrm>
            <a:prstGeom prst="rect">
              <a:avLst/>
            </a:prstGeom>
            <a:noFill/>
          </p:spPr>
          <p:txBody>
            <a:bodyPr wrap="none" rtlCol="0">
              <a:spAutoFit/>
            </a:bodyPr>
            <a:lstStyle/>
            <a:p>
              <a:pPr algn="ctr" fontAlgn="ctr"/>
              <a:r>
                <a:rPr lang="en-US" sz="1200" b="1" dirty="0" smtClean="0">
                  <a:latin typeface="Huawei Sans" panose="020C0503030203020204" pitchFamily="34" charset="0"/>
                </a:rPr>
                <a:t>Terminal</a:t>
              </a:r>
              <a:endParaRPr lang="en-US" altLang="zh-CN" sz="1200" b="1" dirty="0" smtClean="0">
                <a:latin typeface="Huawei Sans" panose="020C0503030203020204" pitchFamily="34" charset="0"/>
              </a:endParaRPr>
            </a:p>
            <a:p>
              <a:pPr algn="ctr" fontAlgn="ctr"/>
              <a:r>
                <a:rPr lang="en-US" sz="1200" dirty="0" err="1" smtClean="0">
                  <a:latin typeface="Huawei Sans" panose="020C0503030203020204" pitchFamily="34" charset="0"/>
                </a:rPr>
                <a:t>PPPoE</a:t>
              </a:r>
              <a:r>
                <a:rPr lang="en-US" sz="1200" dirty="0" smtClean="0">
                  <a:latin typeface="Huawei Sans" panose="020C0503030203020204" pitchFamily="34" charset="0"/>
                </a:rPr>
                <a:t> dial-up client</a:t>
              </a:r>
              <a:endParaRPr lang="en-US" altLang="zh-CN" sz="1200" dirty="0">
                <a:latin typeface="Huawei Sans" panose="020C0503030203020204" pitchFamily="34" charset="0"/>
              </a:endParaRPr>
            </a:p>
          </p:txBody>
        </p:sp>
      </p:grpSp>
    </p:spTree>
    <p:extLst>
      <p:ext uri="{BB962C8B-B14F-4D97-AF65-F5344CB8AC3E}">
        <p14:creationId xmlns:p14="http://schemas.microsoft.com/office/powerpoint/2010/main" val="1943298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gn="l" fontAlgn="ctr"/>
            <a:r>
              <a:rPr lang="en-US" sz="1800" dirty="0" smtClean="0">
                <a:latin typeface="Huawei Sans" panose="020C0503030203020204" pitchFamily="34" charset="0"/>
              </a:rPr>
              <a:t>VLAN technologies are widely used on campus networks. Typically, VLANs are used to isolate broadcast domains. Each VLAN belongs to a broadcast domain. During network planning, a gateway needs to be allocated to each broadcast domain. If there are too many VLANs, it is difficult to plan IP addresses and a large number of IP addresses may be wasted.</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In addition, in large enterprises, internal employees as well as many partners work in the enterprise campus. Partners cannot directly access each other. Each partner needs to be assigned a VLAN for isolation, which makes network management and maintenance difficult. Are there any better technologies to solve these problems?</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This course describes several advanced VLAN technologies, including VLAN aggregation, MUX VLAN, and </a:t>
            </a:r>
            <a:r>
              <a:rPr lang="en-US" sz="1800" dirty="0" err="1" smtClean="0">
                <a:latin typeface="Huawei Sans" panose="020C0503030203020204" pitchFamily="34" charset="0"/>
              </a:rPr>
              <a:t>QinQ</a:t>
            </a:r>
            <a:r>
              <a:rPr lang="en-US" sz="1800" dirty="0" smtClean="0">
                <a:latin typeface="Huawei Sans" panose="020C0503030203020204" pitchFamily="34" charset="0"/>
              </a:rPr>
              <a:t>.</a:t>
            </a:r>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26061508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177" y="410400"/>
            <a:ext cx="9827761" cy="640800"/>
          </a:xfrm>
        </p:spPr>
        <p:txBody>
          <a:bodyPr/>
          <a:lstStyle/>
          <a:p>
            <a:pPr fontAlgn="ctr"/>
            <a:r>
              <a:rPr lang="en-US" dirty="0" err="1" smtClean="0">
                <a:latin typeface="Huawei Sans" panose="020C0503030203020204" pitchFamily="34" charset="0"/>
              </a:rPr>
              <a:t>QinQ</a:t>
            </a:r>
            <a:r>
              <a:rPr lang="en-US" dirty="0" smtClean="0">
                <a:latin typeface="Huawei Sans" panose="020C0503030203020204" pitchFamily="34" charset="0"/>
              </a:rPr>
              <a:t> Configuration Commands</a:t>
            </a:r>
            <a:endParaRPr lang="en-US" dirty="0">
              <a:latin typeface="Huawei Sans" panose="020C0503030203020204" pitchFamily="34" charset="0"/>
            </a:endParaRPr>
          </a:p>
        </p:txBody>
      </p:sp>
      <p:sp>
        <p:nvSpPr>
          <p:cNvPr id="6" name="矩形 5"/>
          <p:cNvSpPr/>
          <p:nvPr/>
        </p:nvSpPr>
        <p:spPr>
          <a:xfrm>
            <a:off x="993817" y="1718138"/>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 link-type</a:t>
            </a:r>
            <a:r>
              <a:rPr lang="en-US" sz="1600" dirty="0" smtClean="0">
                <a:latin typeface="Huawei Sans" panose="020C0503030203020204" pitchFamily="34" charset="0"/>
              </a:rPr>
              <a:t> </a:t>
            </a:r>
            <a:r>
              <a:rPr lang="en-US" sz="1600" i="1" dirty="0" smtClean="0">
                <a:latin typeface="Huawei Sans" panose="020C0503030203020204" pitchFamily="34" charset="0"/>
              </a:rPr>
              <a:t>dot1q-tunnel</a:t>
            </a:r>
            <a:endPar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551384" y="1365312"/>
            <a:ext cx="11089232" cy="338554"/>
          </a:xfrm>
          <a:prstGeom prst="rect">
            <a:avLst/>
          </a:prstGeom>
        </p:spPr>
        <p:txBody>
          <a:bodyPr wrap="square">
            <a:spAutoFit/>
          </a:bodyPr>
          <a:lstStyle/>
          <a:p>
            <a:pPr marL="342900" indent="-342900" fontAlgn="ctr">
              <a:buFont typeface="+mj-lt"/>
              <a:buAutoNum type="arabicPeriod"/>
            </a:pPr>
            <a:r>
              <a:rPr lang="en-US" sz="1600" dirty="0" smtClean="0">
                <a:latin typeface="Huawei Sans" panose="020C0503030203020204" pitchFamily="34" charset="0"/>
              </a:rPr>
              <a:t>Configure the interface as a dot1q tunnel interface.</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993817" y="2030519"/>
            <a:ext cx="10608699" cy="400110"/>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The interface can be a physical interface or an Eth-Trunk interface.</a:t>
            </a:r>
            <a:endParaRPr lang="en-US" sz="1600" dirty="0">
              <a:latin typeface="Huawei Sans" panose="020C0503030203020204" pitchFamily="34" charset="0"/>
            </a:endParaRPr>
          </a:p>
        </p:txBody>
      </p:sp>
      <p:sp>
        <p:nvSpPr>
          <p:cNvPr id="14" name="矩形 13"/>
          <p:cNvSpPr/>
          <p:nvPr/>
        </p:nvSpPr>
        <p:spPr>
          <a:xfrm>
            <a:off x="993817" y="2953713"/>
            <a:ext cx="10608699" cy="338554"/>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qinq</a:t>
            </a:r>
            <a:r>
              <a:rPr lang="en-US" sz="1600" b="1" dirty="0" smtClean="0">
                <a:latin typeface="Huawei Sans" panose="020C0503030203020204" pitchFamily="34" charset="0"/>
              </a:rPr>
              <a:t> </a:t>
            </a:r>
            <a:r>
              <a:rPr lang="en-US" sz="1600" b="1" dirty="0" err="1" smtClean="0">
                <a:latin typeface="Huawei Sans" panose="020C0503030203020204" pitchFamily="34" charset="0"/>
              </a:rPr>
              <a:t>vlan</a:t>
            </a:r>
            <a:r>
              <a:rPr lang="en-US" sz="1600" b="1" dirty="0" smtClean="0">
                <a:latin typeface="Huawei Sans" panose="020C0503030203020204" pitchFamily="34" charset="0"/>
              </a:rPr>
              <a:t>-translation enable</a:t>
            </a:r>
            <a:endPar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5" name="矩形 14"/>
          <p:cNvSpPr/>
          <p:nvPr/>
        </p:nvSpPr>
        <p:spPr>
          <a:xfrm>
            <a:off x="551384" y="2563955"/>
            <a:ext cx="11089232" cy="338554"/>
          </a:xfrm>
          <a:prstGeom prst="rect">
            <a:avLst/>
          </a:prstGeom>
        </p:spPr>
        <p:txBody>
          <a:bodyPr wrap="square">
            <a:spAutoFit/>
          </a:bodyPr>
          <a:lstStyle/>
          <a:p>
            <a:pPr fontAlgn="ctr"/>
            <a:r>
              <a:rPr lang="en-US" sz="1600" dirty="0" smtClean="0">
                <a:latin typeface="Huawei Sans" panose="020C0503030203020204" pitchFamily="34" charset="0"/>
              </a:rPr>
              <a:t>2.   Enable VLAN translation on an interface.</a:t>
            </a:r>
            <a:endParaRPr lang="en-US" sz="1600" dirty="0">
              <a:latin typeface="Huawei Sans" panose="020C0503030203020204" pitchFamily="34" charset="0"/>
            </a:endParaRPr>
          </a:p>
        </p:txBody>
      </p:sp>
      <p:sp>
        <p:nvSpPr>
          <p:cNvPr id="18" name="矩形 17"/>
          <p:cNvSpPr/>
          <p:nvPr/>
        </p:nvSpPr>
        <p:spPr>
          <a:xfrm>
            <a:off x="551387" y="3451154"/>
            <a:ext cx="11089232" cy="338554"/>
          </a:xfrm>
          <a:prstGeom prst="rect">
            <a:avLst/>
          </a:prstGeom>
        </p:spPr>
        <p:txBody>
          <a:bodyPr wrap="square">
            <a:spAutoFit/>
          </a:bodyPr>
          <a:lstStyle/>
          <a:p>
            <a:pPr fontAlgn="ctr"/>
            <a:r>
              <a:rPr lang="en-US" sz="1600" dirty="0" smtClean="0">
                <a:latin typeface="Huawei Sans" panose="020C0503030203020204" pitchFamily="34" charset="0"/>
              </a:rPr>
              <a:t>3.   Configure selective </a:t>
            </a:r>
            <a:r>
              <a:rPr lang="en-US" sz="1600" dirty="0" err="1" smtClean="0">
                <a:latin typeface="Huawei Sans" panose="020C0503030203020204" pitchFamily="34" charset="0"/>
              </a:rPr>
              <a:t>QinQ</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2" name="矩形 11"/>
          <p:cNvSpPr/>
          <p:nvPr/>
        </p:nvSpPr>
        <p:spPr>
          <a:xfrm>
            <a:off x="993817" y="3818902"/>
            <a:ext cx="10608699" cy="584775"/>
          </a:xfrm>
          <a:prstGeom prst="rect">
            <a:avLst/>
          </a:prstGeom>
          <a:solidFill>
            <a:srgbClr val="F4FBFE"/>
          </a:solidFill>
          <a:ln>
            <a:solidFill>
              <a:srgbClr val="99DFF9"/>
            </a:solidFill>
          </a:ln>
        </p:spPr>
        <p:txBody>
          <a:bodyPr wrap="square">
            <a:sp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port </a:t>
            </a:r>
            <a:r>
              <a:rPr lang="en-US" sz="1600" b="1" dirty="0" err="1" smtClean="0">
                <a:latin typeface="Huawei Sans" panose="020C0503030203020204" pitchFamily="34" charset="0"/>
              </a:rPr>
              <a:t>vlan</a:t>
            </a:r>
            <a:r>
              <a:rPr lang="en-US" sz="1600" b="1" dirty="0" smtClean="0">
                <a:latin typeface="Huawei Sans" panose="020C0503030203020204" pitchFamily="34" charset="0"/>
              </a:rPr>
              <a:t>-stacking </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smtClean="0">
                <a:latin typeface="Huawei Sans" panose="020C0503030203020204" pitchFamily="34" charset="0"/>
              </a:rPr>
              <a:t>vlan-id1</a:t>
            </a:r>
            <a:r>
              <a:rPr lang="en-US" sz="1600" dirty="0" smtClean="0">
                <a:latin typeface="Huawei Sans" panose="020C0503030203020204" pitchFamily="34" charset="0"/>
              </a:rPr>
              <a:t> [ </a:t>
            </a:r>
            <a:r>
              <a:rPr lang="en-US" sz="1600" b="1" dirty="0" smtClean="0">
                <a:latin typeface="Huawei Sans" panose="020C0503030203020204" pitchFamily="34" charset="0"/>
              </a:rPr>
              <a:t>to</a:t>
            </a:r>
            <a:r>
              <a:rPr lang="en-US" sz="1600" dirty="0" smtClean="0">
                <a:latin typeface="Huawei Sans" panose="020C0503030203020204" pitchFamily="34" charset="0"/>
              </a:rPr>
              <a:t> </a:t>
            </a:r>
            <a:r>
              <a:rPr lang="en-US" sz="1600" i="1" dirty="0" smtClean="0">
                <a:latin typeface="Huawei Sans" panose="020C0503030203020204" pitchFamily="34" charset="0"/>
              </a:rPr>
              <a:t>vlan-id2</a:t>
            </a:r>
            <a:r>
              <a:rPr lang="en-US" sz="1600" dirty="0" smtClean="0">
                <a:latin typeface="Huawei Sans" panose="020C0503030203020204" pitchFamily="34" charset="0"/>
              </a:rPr>
              <a:t> ] </a:t>
            </a:r>
            <a:r>
              <a:rPr lang="en-US" sz="1600" b="1" dirty="0" smtClean="0">
                <a:latin typeface="Huawei Sans" panose="020C0503030203020204" pitchFamily="34" charset="0"/>
              </a:rPr>
              <a:t>stack-</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i="1" dirty="0" smtClean="0">
                <a:latin typeface="Huawei Sans" panose="020C0503030203020204" pitchFamily="34" charset="0"/>
              </a:rPr>
              <a:t>vlan-id3</a:t>
            </a:r>
            <a:r>
              <a:rPr lang="en-US" sz="1600" dirty="0" smtClean="0">
                <a:latin typeface="Huawei Sans" panose="020C0503030203020204" pitchFamily="34" charset="0"/>
              </a:rPr>
              <a:t> [ </a:t>
            </a:r>
            <a:r>
              <a:rPr lang="en-US" sz="1600" b="1" dirty="0" smtClean="0">
                <a:latin typeface="Huawei Sans" panose="020C0503030203020204" pitchFamily="34" charset="0"/>
              </a:rPr>
              <a:t>remark-8021p</a:t>
            </a:r>
            <a:r>
              <a:rPr lang="en-US" sz="1600" dirty="0" smtClean="0">
                <a:latin typeface="Huawei Sans" panose="020C0503030203020204" pitchFamily="34" charset="0"/>
              </a:rPr>
              <a:t> </a:t>
            </a:r>
            <a:r>
              <a:rPr lang="en-US" sz="1600" i="1" dirty="0" smtClean="0">
                <a:latin typeface="Huawei Sans" panose="020C0503030203020204" pitchFamily="34" charset="0"/>
              </a:rPr>
              <a:t>8021p-value</a:t>
            </a:r>
            <a:r>
              <a:rPr lang="en-US" sz="1600"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993817" y="4390158"/>
            <a:ext cx="10608699" cy="707886"/>
          </a:xfrm>
          <a:prstGeom prst="rect">
            <a:avLst/>
          </a:prstGeom>
        </p:spPr>
        <p:txBody>
          <a:bodyPr wrap="square">
            <a:spAutoFit/>
          </a:bodyPr>
          <a:lstStyle/>
          <a:p>
            <a:pPr fontAlgn="ctr">
              <a:lnSpc>
                <a:spcPts val="2400"/>
              </a:lnSpc>
            </a:pPr>
            <a:r>
              <a:rPr lang="en-US" sz="1600" dirty="0" smtClean="0">
                <a:latin typeface="Huawei Sans" panose="020C0503030203020204" pitchFamily="34" charset="0"/>
              </a:rPr>
              <a:t>Configure different outer VLAN tags for different inner VLAN tags. By default, the priority of the outer VLAN tag is the same as that of the inner VLAN tag.</a:t>
            </a:r>
            <a:endParaRPr lang="en-US" sz="1600" dirty="0">
              <a:latin typeface="Huawei Sans" panose="020C0503030203020204" pitchFamily="34" charset="0"/>
            </a:endParaRPr>
          </a:p>
        </p:txBody>
      </p:sp>
    </p:spTree>
    <p:extLst>
      <p:ext uri="{BB962C8B-B14F-4D97-AF65-F5344CB8AC3E}">
        <p14:creationId xmlns:p14="http://schemas.microsoft.com/office/powerpoint/2010/main" val="529412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圆角矩形 39"/>
          <p:cNvSpPr/>
          <p:nvPr/>
        </p:nvSpPr>
        <p:spPr>
          <a:xfrm>
            <a:off x="4974472" y="3652625"/>
            <a:ext cx="1101544" cy="95754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3502244" y="3662275"/>
            <a:ext cx="1101544" cy="95754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圆角矩形 41"/>
          <p:cNvSpPr/>
          <p:nvPr/>
        </p:nvSpPr>
        <p:spPr>
          <a:xfrm>
            <a:off x="1988072" y="3662275"/>
            <a:ext cx="1101544" cy="95754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582939" y="3662275"/>
            <a:ext cx="1101544" cy="95754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a:xfrm>
            <a:off x="433388" y="4643396"/>
            <a:ext cx="5795962" cy="1458726"/>
          </a:xfrm>
        </p:spPr>
        <p:txBody>
          <a:bodyPr/>
          <a:lstStyle/>
          <a:p>
            <a:pPr marL="0" indent="0" fontAlgn="ctr">
              <a:buNone/>
            </a:pPr>
            <a:r>
              <a:rPr lang="en-US" sz="1100" dirty="0" smtClean="0">
                <a:latin typeface="Huawei Sans" panose="020C0503030203020204" pitchFamily="34" charset="0"/>
              </a:rPr>
              <a:t>Requirements:</a:t>
            </a:r>
            <a:endParaRPr lang="en-US" altLang="zh-CN" sz="1100" dirty="0" smtClean="0">
              <a:latin typeface="Huawei Sans" panose="020C0503030203020204" pitchFamily="34" charset="0"/>
              <a:sym typeface="Huawei Sans" panose="020C0503030203020204" pitchFamily="34" charset="0"/>
            </a:endParaRPr>
          </a:p>
          <a:p>
            <a:pPr marL="269875" lvl="1" indent="-250825" fontAlgn="ctr"/>
            <a:r>
              <a:rPr lang="en-US" sz="1100" dirty="0" smtClean="0">
                <a:latin typeface="Huawei Sans" panose="020C0503030203020204" pitchFamily="34" charset="0"/>
              </a:rPr>
              <a:t>Enterprise 1 and enterprise 2 are connected to the same ISP network and use the same VLAN space.</a:t>
            </a:r>
            <a:endParaRPr lang="en-US" altLang="zh-CN" sz="1100" dirty="0" smtClean="0">
              <a:latin typeface="Huawei Sans" panose="020C0503030203020204" pitchFamily="34" charset="0"/>
              <a:sym typeface="Huawei Sans" panose="020C0503030203020204" pitchFamily="34" charset="0"/>
            </a:endParaRPr>
          </a:p>
          <a:p>
            <a:pPr marL="269875" lvl="1" indent="-250825" fontAlgn="ctr"/>
            <a:r>
              <a:rPr lang="en-US" sz="1100" dirty="0" smtClean="0">
                <a:latin typeface="Huawei Sans" panose="020C0503030203020204" pitchFamily="34" charset="0"/>
              </a:rPr>
              <a:t>The ISP uses </a:t>
            </a:r>
            <a:r>
              <a:rPr lang="en-US" sz="1100" dirty="0" err="1" smtClean="0">
                <a:latin typeface="Huawei Sans" panose="020C0503030203020204" pitchFamily="34" charset="0"/>
              </a:rPr>
              <a:t>QinQ</a:t>
            </a:r>
            <a:r>
              <a:rPr lang="en-US" sz="1100" dirty="0" smtClean="0">
                <a:latin typeface="Huawei Sans" panose="020C0503030203020204" pitchFamily="34" charset="0"/>
              </a:rPr>
              <a:t> technology to implement data exchange between different sites of the same enterprise.</a:t>
            </a:r>
            <a:endParaRPr lang="en-US" altLang="zh-CN" sz="1100" dirty="0" smtClean="0">
              <a:latin typeface="Huawei Sans" panose="020C0503030203020204" pitchFamily="34" charset="0"/>
              <a:sym typeface="Huawei Sans" panose="020C0503030203020204" pitchFamily="34" charset="0"/>
            </a:endParaRPr>
          </a:p>
          <a:p>
            <a:pPr marL="269875" lvl="1" indent="-250825" fontAlgn="ctr"/>
            <a:r>
              <a:rPr lang="en-US" sz="1100" dirty="0" smtClean="0">
                <a:latin typeface="Huawei Sans" panose="020C0503030203020204" pitchFamily="34" charset="0"/>
              </a:rPr>
              <a:t>VLAN 100 and VLAN 200 are planned for enterprise 1 and enterprise 2, respectively.</a:t>
            </a:r>
            <a:endParaRPr lang="en-US" sz="11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Basic </a:t>
            </a:r>
            <a:r>
              <a:rPr lang="en-US" dirty="0" err="1" smtClean="0">
                <a:latin typeface="Huawei Sans" panose="020C0503030203020204" pitchFamily="34" charset="0"/>
              </a:rPr>
              <a:t>QinQ</a:t>
            </a:r>
            <a:endParaRPr lang="en-US" altLang="zh-CN" dirty="0">
              <a:latin typeface="Huawei Sans" panose="020C0503030203020204" pitchFamily="34" charset="0"/>
              <a:sym typeface="Huawei Sans" panose="020C0503030203020204" pitchFamily="34" charset="0"/>
            </a:endParaRPr>
          </a:p>
        </p:txBody>
      </p:sp>
      <p:pic>
        <p:nvPicPr>
          <p:cNvPr id="5" name="图片 4" descr="通用交换机.png"/>
          <p:cNvPicPr>
            <a:picLocks noChangeAspect="1"/>
          </p:cNvPicPr>
          <p:nvPr/>
        </p:nvPicPr>
        <p:blipFill>
          <a:blip r:embed="rId3" cstate="print"/>
          <a:stretch>
            <a:fillRect/>
          </a:stretch>
        </p:blipFill>
        <p:spPr>
          <a:xfrm>
            <a:off x="5233794" y="3716338"/>
            <a:ext cx="540000" cy="441818"/>
          </a:xfrm>
          <a:prstGeom prst="rect">
            <a:avLst/>
          </a:prstGeom>
        </p:spPr>
      </p:pic>
      <p:pic>
        <p:nvPicPr>
          <p:cNvPr id="6" name="图片 5" descr="通用交换机.png"/>
          <p:cNvPicPr>
            <a:picLocks noChangeAspect="1"/>
          </p:cNvPicPr>
          <p:nvPr/>
        </p:nvPicPr>
        <p:blipFill>
          <a:blip r:embed="rId3" cstate="print"/>
          <a:stretch>
            <a:fillRect/>
          </a:stretch>
        </p:blipFill>
        <p:spPr>
          <a:xfrm>
            <a:off x="886768" y="3727702"/>
            <a:ext cx="540000" cy="441818"/>
          </a:xfrm>
          <a:prstGeom prst="rect">
            <a:avLst/>
          </a:prstGeom>
        </p:spPr>
      </p:pic>
      <p:pic>
        <p:nvPicPr>
          <p:cNvPr id="7" name="图片 6" descr="通用交换机.png"/>
          <p:cNvPicPr>
            <a:picLocks noChangeAspect="1"/>
          </p:cNvPicPr>
          <p:nvPr/>
        </p:nvPicPr>
        <p:blipFill>
          <a:blip r:embed="rId3" cstate="print"/>
          <a:stretch>
            <a:fillRect/>
          </a:stretch>
        </p:blipFill>
        <p:spPr>
          <a:xfrm>
            <a:off x="2314636" y="3716338"/>
            <a:ext cx="540000" cy="441818"/>
          </a:xfrm>
          <a:prstGeom prst="rect">
            <a:avLst/>
          </a:prstGeom>
        </p:spPr>
      </p:pic>
      <p:pic>
        <p:nvPicPr>
          <p:cNvPr id="8" name="图片 7" descr="通用交换机.png"/>
          <p:cNvPicPr>
            <a:picLocks noChangeAspect="1"/>
          </p:cNvPicPr>
          <p:nvPr/>
        </p:nvPicPr>
        <p:blipFill>
          <a:blip r:embed="rId3" cstate="print"/>
          <a:stretch>
            <a:fillRect/>
          </a:stretch>
        </p:blipFill>
        <p:spPr>
          <a:xfrm>
            <a:off x="3793641" y="3727702"/>
            <a:ext cx="540000" cy="441818"/>
          </a:xfrm>
          <a:prstGeom prst="rect">
            <a:avLst/>
          </a:prstGeom>
        </p:spPr>
      </p:pic>
      <p:pic>
        <p:nvPicPr>
          <p:cNvPr id="9" name="图片 8" descr="通用交换机.png"/>
          <p:cNvPicPr>
            <a:picLocks noChangeAspect="1"/>
          </p:cNvPicPr>
          <p:nvPr/>
        </p:nvPicPr>
        <p:blipFill>
          <a:blip r:embed="rId3" cstate="print"/>
          <a:stretch>
            <a:fillRect/>
          </a:stretch>
        </p:blipFill>
        <p:spPr>
          <a:xfrm>
            <a:off x="1580158" y="2250395"/>
            <a:ext cx="540000" cy="441818"/>
          </a:xfrm>
          <a:prstGeom prst="rect">
            <a:avLst/>
          </a:prstGeom>
        </p:spPr>
      </p:pic>
      <p:pic>
        <p:nvPicPr>
          <p:cNvPr id="10" name="图片 9" descr="通用交换机.png"/>
          <p:cNvPicPr>
            <a:picLocks noChangeAspect="1"/>
          </p:cNvPicPr>
          <p:nvPr/>
        </p:nvPicPr>
        <p:blipFill>
          <a:blip r:embed="rId3" cstate="print"/>
          <a:stretch>
            <a:fillRect/>
          </a:stretch>
        </p:blipFill>
        <p:spPr>
          <a:xfrm>
            <a:off x="4490440" y="2250395"/>
            <a:ext cx="540000" cy="441818"/>
          </a:xfrm>
          <a:prstGeom prst="rect">
            <a:avLst/>
          </a:prstGeom>
        </p:spPr>
      </p:pic>
      <p:cxnSp>
        <p:nvCxnSpPr>
          <p:cNvPr id="11" name="直接连接符 10"/>
          <p:cNvCxnSpPr>
            <a:stCxn id="6" idx="0"/>
          </p:cNvCxnSpPr>
          <p:nvPr/>
        </p:nvCxnSpPr>
        <p:spPr>
          <a:xfrm flipV="1">
            <a:off x="1156768" y="2692214"/>
            <a:ext cx="527715" cy="10354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 idx="0"/>
          </p:cNvCxnSpPr>
          <p:nvPr/>
        </p:nvCxnSpPr>
        <p:spPr>
          <a:xfrm flipH="1" flipV="1">
            <a:off x="2010596" y="2680850"/>
            <a:ext cx="574040" cy="10354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0"/>
          </p:cNvCxnSpPr>
          <p:nvPr/>
        </p:nvCxnSpPr>
        <p:spPr>
          <a:xfrm flipV="1">
            <a:off x="4063641" y="2680850"/>
            <a:ext cx="554315" cy="104685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5" idx="0"/>
          </p:cNvCxnSpPr>
          <p:nvPr/>
        </p:nvCxnSpPr>
        <p:spPr>
          <a:xfrm flipH="1" flipV="1">
            <a:off x="4925875" y="2680850"/>
            <a:ext cx="577919" cy="10354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0"/>
            <a:endCxn id="82" idx="1"/>
          </p:cNvCxnSpPr>
          <p:nvPr/>
        </p:nvCxnSpPr>
        <p:spPr>
          <a:xfrm flipV="1">
            <a:off x="1850158" y="1794003"/>
            <a:ext cx="830307" cy="45639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0" idx="0"/>
            <a:endCxn id="82" idx="3"/>
          </p:cNvCxnSpPr>
          <p:nvPr/>
        </p:nvCxnSpPr>
        <p:spPr>
          <a:xfrm flipH="1" flipV="1">
            <a:off x="3975941" y="1794003"/>
            <a:ext cx="784499" cy="45639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1027621" y="2318718"/>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SW1</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文本框 53"/>
          <p:cNvSpPr txBox="1"/>
          <p:nvPr/>
        </p:nvSpPr>
        <p:spPr>
          <a:xfrm>
            <a:off x="5007178" y="2280957"/>
            <a:ext cx="518091" cy="276999"/>
          </a:xfrm>
          <a:prstGeom prst="rect">
            <a:avLst/>
          </a:prstGeom>
          <a:noFill/>
        </p:spPr>
        <p:txBody>
          <a:bodyPr wrap="none" rtlCol="0">
            <a:spAutoFit/>
          </a:bodyPr>
          <a:lstStyle/>
          <a:p>
            <a:pPr fontAlgn="ctr"/>
            <a:r>
              <a:rPr lang="en-US" sz="1200" b="1" dirty="0" smtClean="0">
                <a:latin typeface="Huawei Sans" panose="020C0503030203020204" pitchFamily="34" charset="0"/>
              </a:rPr>
              <a:t>SW2</a:t>
            </a:r>
            <a:endParaRPr lang="en-US" altLang="zh-CN"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864153" y="2636122"/>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2078429" y="262395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1330972" y="1939234"/>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文本框 60"/>
          <p:cNvSpPr txBox="1"/>
          <p:nvPr/>
        </p:nvSpPr>
        <p:spPr>
          <a:xfrm>
            <a:off x="3810690" y="266581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GE0/0/1</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4974753" y="2665818"/>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GE0/0/2</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文本框 62"/>
          <p:cNvSpPr txBox="1"/>
          <p:nvPr/>
        </p:nvSpPr>
        <p:spPr>
          <a:xfrm>
            <a:off x="4568496" y="1968930"/>
            <a:ext cx="707245" cy="261610"/>
          </a:xfrm>
          <a:prstGeom prst="rect">
            <a:avLst/>
          </a:prstGeom>
          <a:noFill/>
        </p:spPr>
        <p:txBody>
          <a:bodyPr wrap="none" rtlCol="0">
            <a:spAutoFit/>
          </a:bodyPr>
          <a:lstStyle/>
          <a:p>
            <a:pPr fontAlgn="ctr"/>
            <a:r>
              <a:rPr lang="en-US" sz="1100" dirty="0" smtClean="0">
                <a:latin typeface="Huawei Sans" panose="020C0503030203020204" pitchFamily="34" charset="0"/>
              </a:rPr>
              <a:t>GE0/0/3</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文本框 63"/>
          <p:cNvSpPr txBox="1"/>
          <p:nvPr/>
        </p:nvSpPr>
        <p:spPr>
          <a:xfrm>
            <a:off x="534329" y="4159984"/>
            <a:ext cx="1183336"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Enterprise 1</a:t>
            </a:r>
          </a:p>
          <a:p>
            <a:pPr algn="ctr" fontAlgn="ctr"/>
            <a:r>
              <a:rPr lang="en-US" sz="1100" dirty="0" smtClean="0">
                <a:latin typeface="Huawei Sans" panose="020C0503030203020204" pitchFamily="34" charset="0"/>
              </a:rPr>
              <a:t>VLANs 10 to 50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文本框 65"/>
          <p:cNvSpPr txBox="1"/>
          <p:nvPr/>
        </p:nvSpPr>
        <p:spPr>
          <a:xfrm>
            <a:off x="1958989" y="4159984"/>
            <a:ext cx="1183336"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Enterprise 2</a:t>
            </a:r>
          </a:p>
          <a:p>
            <a:pPr algn="ctr" fontAlgn="ctr"/>
            <a:r>
              <a:rPr lang="en-US" sz="1100" dirty="0" smtClean="0">
                <a:latin typeface="Huawei Sans" panose="020C0503030203020204" pitchFamily="34" charset="0"/>
              </a:rPr>
              <a:t>VLANs 20 to 60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3484510" y="4159984"/>
            <a:ext cx="1183336"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Enterprise 1</a:t>
            </a:r>
          </a:p>
          <a:p>
            <a:pPr algn="ctr" fontAlgn="ctr"/>
            <a:r>
              <a:rPr lang="en-US" sz="1100" dirty="0" smtClean="0">
                <a:latin typeface="Huawei Sans" panose="020C0503030203020204" pitchFamily="34" charset="0"/>
              </a:rPr>
              <a:t>VLANs 10 to 50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4937106" y="4159984"/>
            <a:ext cx="1183336" cy="430887"/>
          </a:xfrm>
          <a:prstGeom prst="rect">
            <a:avLst/>
          </a:prstGeom>
          <a:noFill/>
        </p:spPr>
        <p:txBody>
          <a:bodyPr wrap="none" rtlCol="0">
            <a:spAutoFit/>
          </a:bodyPr>
          <a:lstStyle/>
          <a:p>
            <a:pPr algn="ctr" fontAlgn="ctr"/>
            <a:r>
              <a:rPr lang="en-US" sz="1100" dirty="0" smtClean="0">
                <a:latin typeface="Huawei Sans" panose="020C0503030203020204" pitchFamily="34" charset="0"/>
              </a:rPr>
              <a:t>Enterprise 2</a:t>
            </a:r>
          </a:p>
          <a:p>
            <a:pPr algn="ctr" fontAlgn="ctr"/>
            <a:r>
              <a:rPr lang="en-US" sz="1100" dirty="0" smtClean="0">
                <a:latin typeface="Huawei Sans" panose="020C0503030203020204" pitchFamily="34" charset="0"/>
              </a:rPr>
              <a:t>VLANs 20 to 60</a:t>
            </a:r>
            <a:endParaRPr lang="en-US" altLang="zh-CN" sz="11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0465" y="1391672"/>
            <a:ext cx="1295476" cy="804661"/>
          </a:xfrm>
          <a:prstGeom prst="rect">
            <a:avLst/>
          </a:prstGeom>
        </p:spPr>
      </p:pic>
      <p:sp>
        <p:nvSpPr>
          <p:cNvPr id="83" name="矩形 82"/>
          <p:cNvSpPr/>
          <p:nvPr/>
        </p:nvSpPr>
        <p:spPr>
          <a:xfrm>
            <a:off x="2704323" y="1459648"/>
            <a:ext cx="1261906" cy="600164"/>
          </a:xfrm>
          <a:prstGeom prst="rect">
            <a:avLst/>
          </a:prstGeom>
        </p:spPr>
        <p:txBody>
          <a:bodyPr wrap="square">
            <a:spAutoFit/>
          </a:bodyPr>
          <a:lstStyle/>
          <a:p>
            <a:pPr algn="ctr" fontAlgn="ctr"/>
            <a:r>
              <a:rPr lang="en-US" sz="1100" dirty="0" smtClean="0">
                <a:latin typeface="Huawei Sans" panose="020C0503030203020204" pitchFamily="34" charset="0"/>
              </a:rPr>
              <a:t>ISP</a:t>
            </a:r>
            <a:endParaRPr lang="en-US" altLang="zh-CN" sz="11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100" dirty="0" smtClean="0">
                <a:latin typeface="Huawei Sans" panose="020C0503030203020204" pitchFamily="34" charset="0"/>
              </a:rPr>
              <a:t>VLAN 100 200</a:t>
            </a:r>
          </a:p>
          <a:p>
            <a:pPr algn="ctr" fontAlgn="ctr"/>
            <a:r>
              <a:rPr lang="en-US" sz="1100" dirty="0" smtClean="0">
                <a:latin typeface="Huawei Sans" panose="020C0503030203020204" pitchFamily="34" charset="0"/>
              </a:rPr>
              <a:t>TPID=0x9100</a:t>
            </a:r>
            <a:endParaRPr lang="en-US" sz="1100" dirty="0">
              <a:latin typeface="Huawei Sans" panose="020C0503030203020204" pitchFamily="34" charset="0"/>
            </a:endParaRPr>
          </a:p>
        </p:txBody>
      </p:sp>
      <p:sp>
        <p:nvSpPr>
          <p:cNvPr id="91" name="文本框 90"/>
          <p:cNvSpPr txBox="1"/>
          <p:nvPr/>
        </p:nvSpPr>
        <p:spPr>
          <a:xfrm>
            <a:off x="6161532" y="1599074"/>
            <a:ext cx="5584382" cy="4401205"/>
          </a:xfrm>
          <a:prstGeom prst="rect">
            <a:avLst/>
          </a:prstGeom>
          <a:solidFill>
            <a:srgbClr val="F4FBFE"/>
          </a:solidFill>
          <a:ln>
            <a:solidFill>
              <a:srgbClr val="99DFF9"/>
            </a:solidFill>
          </a:ln>
        </p:spPr>
        <p:txBody>
          <a:bodyPr wrap="square" rtlCol="0">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smtClean="0">
                <a:latin typeface="Huawei Sans" panose="020C0503030203020204" pitchFamily="34" charset="0"/>
              </a:rPr>
              <a:t>[SW1] </a:t>
            </a:r>
            <a:r>
              <a:rPr lang="en-US" dirty="0" err="1" smtClean="0">
                <a:latin typeface="Huawei Sans" panose="020C0503030203020204" pitchFamily="34" charset="0"/>
              </a:rPr>
              <a:t>vlan</a:t>
            </a:r>
            <a:r>
              <a:rPr lang="en-US" dirty="0" smtClean="0">
                <a:latin typeface="Huawei Sans" panose="020C0503030203020204" pitchFamily="34" charset="0"/>
              </a:rPr>
              <a:t> batch 100 200</a:t>
            </a:r>
          </a:p>
          <a:p>
            <a:pPr fontAlgn="ctr"/>
            <a:r>
              <a:rPr lang="en-US" dirty="0" smtClean="0">
                <a:latin typeface="Huawei Sans" panose="020C0503030203020204" pitchFamily="34" charset="0"/>
              </a:rPr>
              <a:t>[SW1]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solidFill>
                  <a:srgbClr val="EC7061"/>
                </a:solidFill>
                <a:latin typeface="Huawei Sans" panose="020C0503030203020204" pitchFamily="34" charset="0"/>
              </a:rPr>
              <a:t># Configure VLAN 100 as the default VLAN on GE0/0/1.</a:t>
            </a:r>
          </a:p>
          <a:p>
            <a:pPr fontAlgn="ctr"/>
            <a:r>
              <a:rPr lang="en-US" dirty="0" smtClean="0">
                <a:latin typeface="Huawei Sans" panose="020C0503030203020204" pitchFamily="34" charset="0"/>
              </a:rPr>
              <a:t>[SW1-GigabitEthernet0/0/1] port link-type dot1q-tunnel</a:t>
            </a:r>
          </a:p>
          <a:p>
            <a:pPr fontAlgn="ctr"/>
            <a:r>
              <a:rPr lang="en-US" dirty="0" smtClean="0">
                <a:latin typeface="Huawei Sans" panose="020C0503030203020204" pitchFamily="34" charset="0"/>
              </a:rPr>
              <a:t>[SW1 -GigabitEthernet0/0/1] port default </a:t>
            </a:r>
            <a:r>
              <a:rPr lang="en-US" dirty="0" err="1" smtClean="0">
                <a:latin typeface="Huawei Sans" panose="020C0503030203020204" pitchFamily="34" charset="0"/>
              </a:rPr>
              <a:t>vlan</a:t>
            </a:r>
            <a:r>
              <a:rPr lang="en-US" dirty="0" smtClean="0">
                <a:latin typeface="Huawei Sans" panose="020C0503030203020204" pitchFamily="34" charset="0"/>
              </a:rPr>
              <a:t> 100</a:t>
            </a:r>
          </a:p>
          <a:p>
            <a:pPr fontAlgn="ctr"/>
            <a:r>
              <a:rPr lang="en-US" dirty="0" smtClean="0">
                <a:latin typeface="Huawei Sans" panose="020C0503030203020204" pitchFamily="34" charset="0"/>
              </a:rPr>
              <a:t>[SW1]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solidFill>
                  <a:srgbClr val="EC7061"/>
                </a:solidFill>
                <a:latin typeface="Huawei Sans" panose="020C0503030203020204" pitchFamily="34" charset="0"/>
              </a:rPr>
              <a:t># Configure VLAN 200 as the default VLAN on GE0/0/2.</a:t>
            </a:r>
          </a:p>
          <a:p>
            <a:pPr fontAlgn="ctr"/>
            <a:r>
              <a:rPr lang="en-US" dirty="0" smtClean="0">
                <a:latin typeface="Huawei Sans" panose="020C0503030203020204" pitchFamily="34" charset="0"/>
              </a:rPr>
              <a:t>[SW1-GigabitEthernet0/0/2] port link-type dot1q-tunnel</a:t>
            </a:r>
          </a:p>
          <a:p>
            <a:pPr fontAlgn="ctr"/>
            <a:r>
              <a:rPr lang="en-US" dirty="0" smtClean="0">
                <a:latin typeface="Huawei Sans" panose="020C0503030203020204" pitchFamily="34" charset="0"/>
              </a:rPr>
              <a:t>[SW1-GigabitEthernet0/0/2] port default </a:t>
            </a:r>
            <a:r>
              <a:rPr lang="en-US" dirty="0" err="1" smtClean="0">
                <a:latin typeface="Huawei Sans" panose="020C0503030203020204" pitchFamily="34" charset="0"/>
              </a:rPr>
              <a:t>vlan</a:t>
            </a:r>
            <a:r>
              <a:rPr lang="en-US" dirty="0" smtClean="0">
                <a:latin typeface="Huawei Sans" panose="020C0503030203020204" pitchFamily="34" charset="0"/>
              </a:rPr>
              <a:t> 200</a:t>
            </a:r>
          </a:p>
          <a:p>
            <a:pPr fontAlgn="ctr"/>
            <a:r>
              <a:rPr lang="en-US" dirty="0" smtClean="0">
                <a:latin typeface="Huawei Sans" panose="020C0503030203020204" pitchFamily="34" charset="0"/>
              </a:rPr>
              <a:t>[SW1]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0/0/3</a:t>
            </a:r>
          </a:p>
          <a:p>
            <a:pPr fontAlgn="ctr"/>
            <a:r>
              <a:rPr lang="en-US" dirty="0" smtClean="0">
                <a:latin typeface="Huawei Sans" panose="020C0503030203020204" pitchFamily="34" charset="0"/>
              </a:rPr>
              <a:t>[SW1-GigabitEthernet0/0/3] port link-type trunk</a:t>
            </a:r>
          </a:p>
          <a:p>
            <a:pPr fontAlgn="ctr"/>
            <a:r>
              <a:rPr lang="en-US" dirty="0" smtClean="0">
                <a:latin typeface="Huawei Sans" panose="020C0503030203020204" pitchFamily="34" charset="0"/>
              </a:rPr>
              <a:t>[SW1-GigabitEthernet0/0/3] port trunk allow-pass </a:t>
            </a:r>
            <a:r>
              <a:rPr lang="en-US" dirty="0" err="1" smtClean="0">
                <a:latin typeface="Huawei Sans" panose="020C0503030203020204" pitchFamily="34" charset="0"/>
              </a:rPr>
              <a:t>vlan</a:t>
            </a:r>
            <a:r>
              <a:rPr lang="en-US" dirty="0" smtClean="0">
                <a:latin typeface="Huawei Sans" panose="020C0503030203020204" pitchFamily="34" charset="0"/>
              </a:rPr>
              <a:t> 100 200</a:t>
            </a:r>
          </a:p>
          <a:p>
            <a:pPr fontAlgn="ctr"/>
            <a:r>
              <a:rPr lang="en-US" dirty="0" smtClean="0">
                <a:solidFill>
                  <a:srgbClr val="EC7061"/>
                </a:solidFill>
                <a:latin typeface="Huawei Sans" panose="020C0503030203020204" pitchFamily="34" charset="0"/>
              </a:rPr>
              <a:t># Set the TPID value in the outer VLAN tag.</a:t>
            </a:r>
            <a:endParaRPr lang="en-US" altLang="zh-CN" dirty="0" smtClean="0">
              <a:solidFill>
                <a:srgbClr val="EC7061"/>
              </a:solidFill>
              <a:latin typeface="Huawei Sans" panose="020C0503030203020204" pitchFamily="34" charset="0"/>
              <a:sym typeface="Huawei Sans" panose="020C0503030203020204" pitchFamily="34" charset="0"/>
            </a:endParaRPr>
          </a:p>
          <a:p>
            <a:pPr fontAlgn="ctr"/>
            <a:r>
              <a:rPr lang="en-US" dirty="0" smtClean="0">
                <a:latin typeface="Huawei Sans" panose="020C0503030203020204" pitchFamily="34" charset="0"/>
              </a:rPr>
              <a:t>[SW1-GigabitEthernet0/0/3] </a:t>
            </a:r>
            <a:r>
              <a:rPr lang="en-US" dirty="0" err="1" smtClean="0">
                <a:latin typeface="Huawei Sans" panose="020C0503030203020204" pitchFamily="34" charset="0"/>
              </a:rPr>
              <a:t>qinq</a:t>
            </a:r>
            <a:r>
              <a:rPr lang="en-US" dirty="0" smtClean="0">
                <a:latin typeface="Huawei Sans" panose="020C0503030203020204" pitchFamily="34" charset="0"/>
              </a:rPr>
              <a:t> protocol 9100</a:t>
            </a:r>
            <a:endParaRPr lang="en-US" dirty="0">
              <a:latin typeface="Huawei Sans" panose="020C0503030203020204" pitchFamily="34" charset="0"/>
            </a:endParaRPr>
          </a:p>
        </p:txBody>
      </p:sp>
      <p:sp>
        <p:nvSpPr>
          <p:cNvPr id="93" name="文本框 92"/>
          <p:cNvSpPr txBox="1"/>
          <p:nvPr/>
        </p:nvSpPr>
        <p:spPr>
          <a:xfrm>
            <a:off x="6096000" y="1233488"/>
            <a:ext cx="2082621" cy="338554"/>
          </a:xfrm>
          <a:prstGeom prst="rect">
            <a:avLst/>
          </a:prstGeom>
          <a:noFill/>
        </p:spPr>
        <p:txBody>
          <a:bodyPr wrap="none" rtlCol="0">
            <a:spAutoFit/>
          </a:bodyPr>
          <a:lstStyle/>
          <a:p>
            <a:pPr fontAlgn="ctr"/>
            <a:r>
              <a:rPr lang="en-US" sz="1600" b="1" dirty="0" smtClean="0">
                <a:latin typeface="Huawei Sans" panose="020C0503030203020204" pitchFamily="34" charset="0"/>
              </a:rPr>
              <a:t>SW1 configuration: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a:xfrm>
            <a:off x="6083475" y="6000279"/>
            <a:ext cx="5203669" cy="276999"/>
          </a:xfrm>
          <a:prstGeom prst="rect">
            <a:avLst/>
          </a:prstGeom>
          <a:noFill/>
        </p:spPr>
        <p:txBody>
          <a:bodyPr wrap="none" rtlCol="0">
            <a:spAutoFit/>
          </a:bodyPr>
          <a:lstStyle/>
          <a:p>
            <a:pPr fontAlgn="ctr"/>
            <a:r>
              <a:rPr lang="en-US" sz="1200" dirty="0" smtClean="0">
                <a:latin typeface="Huawei Sans" panose="020C0503030203020204" pitchFamily="34" charset="0"/>
              </a:rPr>
              <a:t>The configuration of SW2 is similar to that of SW1, and is not provided.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932627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云形 28"/>
          <p:cNvSpPr/>
          <p:nvPr/>
        </p:nvSpPr>
        <p:spPr>
          <a:xfrm>
            <a:off x="925283" y="2628127"/>
            <a:ext cx="1958072" cy="1222383"/>
          </a:xfrm>
          <a:prstGeom prst="cloud">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云形 45"/>
          <p:cNvSpPr/>
          <p:nvPr/>
        </p:nvSpPr>
        <p:spPr>
          <a:xfrm>
            <a:off x="3877277" y="2628127"/>
            <a:ext cx="1958072" cy="1222383"/>
          </a:xfrm>
          <a:prstGeom prst="cloud">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文本占位符 70"/>
          <p:cNvSpPr>
            <a:spLocks noGrp="1"/>
          </p:cNvSpPr>
          <p:nvPr>
            <p:ph type="body" sz="quarter" idx="10"/>
          </p:nvPr>
        </p:nvSpPr>
        <p:spPr>
          <a:xfrm>
            <a:off x="446087" y="4664557"/>
            <a:ext cx="5510213" cy="1870045"/>
          </a:xfrm>
        </p:spPr>
        <p:txBody>
          <a:bodyPr/>
          <a:lstStyle/>
          <a:p>
            <a:pPr marL="0" indent="0" fontAlgn="ctr">
              <a:buNone/>
            </a:pPr>
            <a:r>
              <a:rPr lang="en-US" sz="1200" dirty="0" smtClean="0">
                <a:latin typeface="Huawei Sans" panose="020C0503030203020204" pitchFamily="34" charset="0"/>
              </a:rPr>
              <a:t>Requirements:</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100" dirty="0" smtClean="0">
                <a:latin typeface="Huawei Sans" panose="020C0503030203020204" pitchFamily="34" charset="0"/>
              </a:rPr>
              <a:t>Internet access users and VoIP users access the ISP network through SW1 and SW2 and communicate with each other through the ISP network. The enterprise assigns VLAN 100 to PCs and VLAN 300 to VoIP phones.</a:t>
            </a:r>
            <a:endParaRPr lang="en-US" altLang="zh-CN" sz="1200" dirty="0" smtClean="0">
              <a:latin typeface="Huawei Sans" panose="020C0503030203020204" pitchFamily="34" charset="0"/>
              <a:sym typeface="Huawei Sans" panose="020C0503030203020204" pitchFamily="34" charset="0"/>
            </a:endParaRPr>
          </a:p>
          <a:p>
            <a:pPr marL="302400" lvl="1" indent="-302400" fontAlgn="ctr"/>
            <a:r>
              <a:rPr lang="en-US" sz="1100" dirty="0" smtClean="0">
                <a:latin typeface="Huawei Sans" panose="020C0503030203020204" pitchFamily="34" charset="0"/>
              </a:rPr>
              <a:t>Packets from PCs and VoIP terminals need to be transmitted over the ISP network in VLAN 2 and VLAN 3 respectively.</a:t>
            </a:r>
            <a:endParaRPr lang="en-US" sz="1100" dirty="0">
              <a:latin typeface="Huawei Sans" panose="020C0503030203020204" pitchFamily="34" charset="0"/>
            </a:endParaRPr>
          </a:p>
        </p:txBody>
      </p:sp>
      <p:sp>
        <p:nvSpPr>
          <p:cNvPr id="4" name="标题 3"/>
          <p:cNvSpPr>
            <a:spLocks noGrp="1"/>
          </p:cNvSpPr>
          <p:nvPr>
            <p:ph type="title"/>
          </p:nvPr>
        </p:nvSpPr>
        <p:spPr>
          <a:xfrm>
            <a:off x="1594177" y="410400"/>
            <a:ext cx="9827761" cy="640800"/>
          </a:xfrm>
        </p:spPr>
        <p:txBody>
          <a:bodyPr/>
          <a:lstStyle/>
          <a:p>
            <a:pPr fontAlgn="ctr"/>
            <a:r>
              <a:rPr lang="en-US" dirty="0" smtClean="0">
                <a:latin typeface="Huawei Sans" panose="020C0503030203020204" pitchFamily="34" charset="0"/>
              </a:rPr>
              <a:t>Example for Configuring Selective </a:t>
            </a:r>
            <a:r>
              <a:rPr lang="en-US" dirty="0" err="1" smtClean="0">
                <a:latin typeface="Huawei Sans" panose="020C0503030203020204" pitchFamily="34" charset="0"/>
              </a:rPr>
              <a:t>QinQ</a:t>
            </a:r>
            <a:endParaRPr lang="en-US" altLang="zh-CN" dirty="0">
              <a:latin typeface="Huawei Sans" panose="020C0503030203020204" pitchFamily="34" charset="0"/>
              <a:sym typeface="Huawei Sans" panose="020C0503030203020204" pitchFamily="34" charset="0"/>
            </a:endParaRPr>
          </a:p>
        </p:txBody>
      </p:sp>
      <p:pic>
        <p:nvPicPr>
          <p:cNvPr id="3" name="图片 2" descr="通用交换机.png"/>
          <p:cNvPicPr>
            <a:picLocks noChangeAspect="1"/>
          </p:cNvPicPr>
          <p:nvPr/>
        </p:nvPicPr>
        <p:blipFill>
          <a:blip r:embed="rId3" cstate="print"/>
          <a:stretch>
            <a:fillRect/>
          </a:stretch>
        </p:blipFill>
        <p:spPr>
          <a:xfrm>
            <a:off x="5284594" y="3231778"/>
            <a:ext cx="540000" cy="441818"/>
          </a:xfrm>
          <a:prstGeom prst="rect">
            <a:avLst/>
          </a:prstGeom>
        </p:spPr>
      </p:pic>
      <p:pic>
        <p:nvPicPr>
          <p:cNvPr id="5" name="图片 4" descr="通用交换机.png"/>
          <p:cNvPicPr>
            <a:picLocks noChangeAspect="1"/>
          </p:cNvPicPr>
          <p:nvPr/>
        </p:nvPicPr>
        <p:blipFill>
          <a:blip r:embed="rId3" cstate="print"/>
          <a:stretch>
            <a:fillRect/>
          </a:stretch>
        </p:blipFill>
        <p:spPr>
          <a:xfrm>
            <a:off x="937568" y="3243142"/>
            <a:ext cx="540000" cy="441818"/>
          </a:xfrm>
          <a:prstGeom prst="rect">
            <a:avLst/>
          </a:prstGeom>
        </p:spPr>
      </p:pic>
      <p:pic>
        <p:nvPicPr>
          <p:cNvPr id="6" name="图片 5" descr="通用交换机.png"/>
          <p:cNvPicPr>
            <a:picLocks noChangeAspect="1"/>
          </p:cNvPicPr>
          <p:nvPr/>
        </p:nvPicPr>
        <p:blipFill>
          <a:blip r:embed="rId3" cstate="print"/>
          <a:stretch>
            <a:fillRect/>
          </a:stretch>
        </p:blipFill>
        <p:spPr>
          <a:xfrm>
            <a:off x="2365436" y="3231778"/>
            <a:ext cx="540000" cy="441818"/>
          </a:xfrm>
          <a:prstGeom prst="rect">
            <a:avLst/>
          </a:prstGeom>
        </p:spPr>
      </p:pic>
      <p:pic>
        <p:nvPicPr>
          <p:cNvPr id="7" name="图片 6" descr="通用交换机.png"/>
          <p:cNvPicPr>
            <a:picLocks noChangeAspect="1"/>
          </p:cNvPicPr>
          <p:nvPr/>
        </p:nvPicPr>
        <p:blipFill>
          <a:blip r:embed="rId3" cstate="print"/>
          <a:stretch>
            <a:fillRect/>
          </a:stretch>
        </p:blipFill>
        <p:spPr>
          <a:xfrm>
            <a:off x="3844441" y="3243142"/>
            <a:ext cx="540000" cy="441818"/>
          </a:xfrm>
          <a:prstGeom prst="rect">
            <a:avLst/>
          </a:prstGeom>
        </p:spPr>
      </p:pic>
      <p:pic>
        <p:nvPicPr>
          <p:cNvPr id="8" name="图片 7" descr="通用交换机.png"/>
          <p:cNvPicPr>
            <a:picLocks noChangeAspect="1"/>
          </p:cNvPicPr>
          <p:nvPr/>
        </p:nvPicPr>
        <p:blipFill>
          <a:blip r:embed="rId3" cstate="print"/>
          <a:stretch>
            <a:fillRect/>
          </a:stretch>
        </p:blipFill>
        <p:spPr>
          <a:xfrm>
            <a:off x="1655138" y="2416397"/>
            <a:ext cx="540000" cy="441818"/>
          </a:xfrm>
          <a:prstGeom prst="rect">
            <a:avLst/>
          </a:prstGeom>
        </p:spPr>
      </p:pic>
      <p:pic>
        <p:nvPicPr>
          <p:cNvPr id="9" name="图片 8" descr="通用交换机.png"/>
          <p:cNvPicPr>
            <a:picLocks noChangeAspect="1"/>
          </p:cNvPicPr>
          <p:nvPr/>
        </p:nvPicPr>
        <p:blipFill>
          <a:blip r:embed="rId3" cstate="print"/>
          <a:stretch>
            <a:fillRect/>
          </a:stretch>
        </p:blipFill>
        <p:spPr>
          <a:xfrm>
            <a:off x="4572619" y="2416397"/>
            <a:ext cx="540000" cy="441818"/>
          </a:xfrm>
          <a:prstGeom prst="rect">
            <a:avLst/>
          </a:prstGeom>
        </p:spPr>
      </p:pic>
      <p:cxnSp>
        <p:nvCxnSpPr>
          <p:cNvPr id="10" name="直接连接符 9"/>
          <p:cNvCxnSpPr>
            <a:stCxn id="5" idx="0"/>
          </p:cNvCxnSpPr>
          <p:nvPr/>
        </p:nvCxnSpPr>
        <p:spPr>
          <a:xfrm flipV="1">
            <a:off x="1207568" y="2858215"/>
            <a:ext cx="527715" cy="38492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0"/>
          </p:cNvCxnSpPr>
          <p:nvPr/>
        </p:nvCxnSpPr>
        <p:spPr>
          <a:xfrm flipH="1" flipV="1">
            <a:off x="2061396" y="2858215"/>
            <a:ext cx="574040" cy="3735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 idx="0"/>
          </p:cNvCxnSpPr>
          <p:nvPr/>
        </p:nvCxnSpPr>
        <p:spPr>
          <a:xfrm flipV="1">
            <a:off x="4114441" y="2858215"/>
            <a:ext cx="554315" cy="38492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 idx="0"/>
          </p:cNvCxnSpPr>
          <p:nvPr/>
        </p:nvCxnSpPr>
        <p:spPr>
          <a:xfrm flipH="1" flipV="1">
            <a:off x="4976675" y="2858215"/>
            <a:ext cx="577919" cy="3735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0"/>
            <a:endCxn id="33" idx="2"/>
          </p:cNvCxnSpPr>
          <p:nvPr/>
        </p:nvCxnSpPr>
        <p:spPr>
          <a:xfrm flipV="1">
            <a:off x="1925138" y="1883415"/>
            <a:ext cx="0" cy="53298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9" idx="0"/>
            <a:endCxn id="34" idx="2"/>
          </p:cNvCxnSpPr>
          <p:nvPr/>
        </p:nvCxnSpPr>
        <p:spPr>
          <a:xfrm flipV="1">
            <a:off x="4842619" y="1883415"/>
            <a:ext cx="0" cy="53298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136086" y="1502795"/>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SW1</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文本框 17"/>
          <p:cNvSpPr txBox="1"/>
          <p:nvPr/>
        </p:nvSpPr>
        <p:spPr>
          <a:xfrm>
            <a:off x="5057978" y="1502795"/>
            <a:ext cx="575799" cy="307777"/>
          </a:xfrm>
          <a:prstGeom prst="rect">
            <a:avLst/>
          </a:prstGeom>
          <a:noFill/>
        </p:spPr>
        <p:txBody>
          <a:bodyPr wrap="none" rtlCol="0">
            <a:spAutoFit/>
          </a:bodyPr>
          <a:lstStyle/>
          <a:p>
            <a:pPr fontAlgn="ctr"/>
            <a:r>
              <a:rPr lang="en-US" sz="1400" b="1" dirty="0" smtClean="0">
                <a:latin typeface="Huawei Sans" panose="020C0503030203020204" pitchFamily="34" charset="0"/>
              </a:rPr>
              <a:t>SW2</a:t>
            </a:r>
            <a:endParaRPr lang="en-US" altLang="zh-CN" sz="14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文本框 18"/>
          <p:cNvSpPr txBox="1"/>
          <p:nvPr/>
        </p:nvSpPr>
        <p:spPr>
          <a:xfrm>
            <a:off x="1888458" y="190453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2156948" y="1374143"/>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文本框 21"/>
          <p:cNvSpPr txBox="1"/>
          <p:nvPr/>
        </p:nvSpPr>
        <p:spPr>
          <a:xfrm>
            <a:off x="4126978" y="1868292"/>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文本框 23"/>
          <p:cNvSpPr txBox="1"/>
          <p:nvPr/>
        </p:nvSpPr>
        <p:spPr>
          <a:xfrm>
            <a:off x="3853871" y="1379685"/>
            <a:ext cx="756938" cy="276999"/>
          </a:xfrm>
          <a:prstGeom prst="rect">
            <a:avLst/>
          </a:prstGeom>
          <a:noFill/>
        </p:spPr>
        <p:txBody>
          <a:bodyPr wrap="none" rtlCol="0">
            <a:spAutoFit/>
          </a:bodyPr>
          <a:lstStyle/>
          <a:p>
            <a:pPr fontAlgn="ctr"/>
            <a:r>
              <a:rPr lang="en-US" sz="1200" dirty="0" smtClean="0">
                <a:latin typeface="Huawei Sans" panose="020C0503030203020204" pitchFamily="34" charset="0"/>
              </a:rPr>
              <a:t>GE0/0/2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3" name="图片 32" descr="通用交换机.png"/>
          <p:cNvPicPr>
            <a:picLocks noChangeAspect="1"/>
          </p:cNvPicPr>
          <p:nvPr/>
        </p:nvPicPr>
        <p:blipFill>
          <a:blip r:embed="rId3" cstate="print"/>
          <a:stretch>
            <a:fillRect/>
          </a:stretch>
        </p:blipFill>
        <p:spPr>
          <a:xfrm>
            <a:off x="1655138" y="1441597"/>
            <a:ext cx="540000" cy="441818"/>
          </a:xfrm>
          <a:prstGeom prst="rect">
            <a:avLst/>
          </a:prstGeom>
        </p:spPr>
      </p:pic>
      <p:pic>
        <p:nvPicPr>
          <p:cNvPr id="34" name="图片 33" descr="通用交换机.png"/>
          <p:cNvPicPr>
            <a:picLocks noChangeAspect="1"/>
          </p:cNvPicPr>
          <p:nvPr/>
        </p:nvPicPr>
        <p:blipFill>
          <a:blip r:embed="rId3" cstate="print"/>
          <a:stretch>
            <a:fillRect/>
          </a:stretch>
        </p:blipFill>
        <p:spPr>
          <a:xfrm>
            <a:off x="4572619" y="1441597"/>
            <a:ext cx="540000" cy="441818"/>
          </a:xfrm>
          <a:prstGeom prst="rect">
            <a:avLst/>
          </a:prstGeom>
        </p:spPr>
      </p:pic>
      <p:cxnSp>
        <p:nvCxnSpPr>
          <p:cNvPr id="41" name="直接连接符 40"/>
          <p:cNvCxnSpPr>
            <a:stCxn id="34" idx="1"/>
            <a:endCxn id="33" idx="3"/>
          </p:cNvCxnSpPr>
          <p:nvPr/>
        </p:nvCxnSpPr>
        <p:spPr>
          <a:xfrm flipH="1">
            <a:off x="2195138" y="1662506"/>
            <a:ext cx="2377481"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4306" y="1298076"/>
            <a:ext cx="1034802" cy="642748"/>
          </a:xfrm>
          <a:prstGeom prst="rect">
            <a:avLst/>
          </a:prstGeom>
        </p:spPr>
      </p:pic>
      <p:sp>
        <p:nvSpPr>
          <p:cNvPr id="45" name="文本框 44"/>
          <p:cNvSpPr txBox="1"/>
          <p:nvPr/>
        </p:nvSpPr>
        <p:spPr>
          <a:xfrm>
            <a:off x="3190360" y="1477840"/>
            <a:ext cx="434734" cy="307777"/>
          </a:xfrm>
          <a:prstGeom prst="rect">
            <a:avLst/>
          </a:prstGeom>
          <a:noFill/>
        </p:spPr>
        <p:txBody>
          <a:bodyPr wrap="none" rtlCol="0">
            <a:spAutoFit/>
          </a:bodyPr>
          <a:lstStyle/>
          <a:p>
            <a:pPr fontAlgn="ctr"/>
            <a:r>
              <a:rPr lang="en-US" sz="1400" dirty="0" smtClean="0">
                <a:latin typeface="Huawei Sans" panose="020C0503030203020204" pitchFamily="34" charset="0"/>
              </a:rPr>
              <a:t>ISP</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7" name="图片 46" descr="IP电话.png"/>
          <p:cNvPicPr>
            <a:picLocks noChangeAspect="1"/>
          </p:cNvPicPr>
          <p:nvPr/>
        </p:nvPicPr>
        <p:blipFill>
          <a:blip r:embed="rId5" cstate="print"/>
          <a:stretch>
            <a:fillRect/>
          </a:stretch>
        </p:blipFill>
        <p:spPr>
          <a:xfrm>
            <a:off x="937621" y="3915720"/>
            <a:ext cx="539947" cy="507600"/>
          </a:xfrm>
          <a:prstGeom prst="rect">
            <a:avLst/>
          </a:prstGeom>
        </p:spPr>
      </p:pic>
      <p:pic>
        <p:nvPicPr>
          <p:cNvPr id="48" name="图片 47" descr="PC.png"/>
          <p:cNvPicPr>
            <a:picLocks noChangeAspect="1"/>
          </p:cNvPicPr>
          <p:nvPr/>
        </p:nvPicPr>
        <p:blipFill>
          <a:blip r:embed="rId6" cstate="print"/>
          <a:stretch>
            <a:fillRect/>
          </a:stretch>
        </p:blipFill>
        <p:spPr>
          <a:xfrm>
            <a:off x="2365436" y="3943053"/>
            <a:ext cx="539063" cy="414000"/>
          </a:xfrm>
          <a:prstGeom prst="rect">
            <a:avLst/>
          </a:prstGeom>
        </p:spPr>
      </p:pic>
      <p:pic>
        <p:nvPicPr>
          <p:cNvPr id="49" name="图片 48" descr="IP电话.png"/>
          <p:cNvPicPr>
            <a:picLocks noChangeAspect="1"/>
          </p:cNvPicPr>
          <p:nvPr/>
        </p:nvPicPr>
        <p:blipFill>
          <a:blip r:embed="rId5" cstate="print"/>
          <a:stretch>
            <a:fillRect/>
          </a:stretch>
        </p:blipFill>
        <p:spPr>
          <a:xfrm>
            <a:off x="3844441" y="3915720"/>
            <a:ext cx="539947" cy="507600"/>
          </a:xfrm>
          <a:prstGeom prst="rect">
            <a:avLst/>
          </a:prstGeom>
        </p:spPr>
      </p:pic>
      <p:pic>
        <p:nvPicPr>
          <p:cNvPr id="50" name="图片 49" descr="PC.png"/>
          <p:cNvPicPr>
            <a:picLocks noChangeAspect="1"/>
          </p:cNvPicPr>
          <p:nvPr/>
        </p:nvPicPr>
        <p:blipFill>
          <a:blip r:embed="rId6" cstate="print"/>
          <a:stretch>
            <a:fillRect/>
          </a:stretch>
        </p:blipFill>
        <p:spPr>
          <a:xfrm>
            <a:off x="5285531" y="3941313"/>
            <a:ext cx="539063" cy="414000"/>
          </a:xfrm>
          <a:prstGeom prst="rect">
            <a:avLst/>
          </a:prstGeom>
        </p:spPr>
      </p:pic>
      <p:cxnSp>
        <p:nvCxnSpPr>
          <p:cNvPr id="51" name="直接连接符 50"/>
          <p:cNvCxnSpPr>
            <a:stCxn id="47" idx="0"/>
            <a:endCxn id="5" idx="2"/>
          </p:cNvCxnSpPr>
          <p:nvPr/>
        </p:nvCxnSpPr>
        <p:spPr>
          <a:xfrm flipH="1" flipV="1">
            <a:off x="1207568" y="3684960"/>
            <a:ext cx="27" cy="23076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8" idx="0"/>
            <a:endCxn id="6" idx="2"/>
          </p:cNvCxnSpPr>
          <p:nvPr/>
        </p:nvCxnSpPr>
        <p:spPr>
          <a:xfrm flipV="1">
            <a:off x="2634968" y="3673596"/>
            <a:ext cx="468" cy="26945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49" idx="0"/>
            <a:endCxn id="7" idx="2"/>
          </p:cNvCxnSpPr>
          <p:nvPr/>
        </p:nvCxnSpPr>
        <p:spPr>
          <a:xfrm flipV="1">
            <a:off x="4114415" y="3684960"/>
            <a:ext cx="26" cy="23076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50" idx="0"/>
            <a:endCxn id="3" idx="2"/>
          </p:cNvCxnSpPr>
          <p:nvPr/>
        </p:nvCxnSpPr>
        <p:spPr>
          <a:xfrm flipH="1" flipV="1">
            <a:off x="5554594" y="3673596"/>
            <a:ext cx="469" cy="26771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6089788" y="1638218"/>
            <a:ext cx="5452386" cy="4093428"/>
          </a:xfrm>
          <a:prstGeom prst="rect">
            <a:avLst/>
          </a:prstGeom>
          <a:solidFill>
            <a:srgbClr val="F4FBFE"/>
          </a:solidFill>
          <a:ln>
            <a:solidFill>
              <a:srgbClr val="99DFF9"/>
            </a:solidFill>
          </a:ln>
        </p:spPr>
        <p:txBody>
          <a:bodyPr wrap="square" rtlCol="0" anchor="ctr">
            <a:spAutoFit/>
          </a:bodyPr>
          <a:lstStyle>
            <a:defPPr>
              <a:defRPr lang="en-US"/>
            </a:defPPr>
            <a:lvl1pPr fontAlgn="auto">
              <a:lnSpc>
                <a:spcPts val="2400"/>
              </a:lnSpc>
              <a:spcBef>
                <a:spcPts val="0"/>
              </a:spcBef>
              <a:spcAft>
                <a:spcPts val="0"/>
              </a:spcAft>
              <a:defRPr sz="1400">
                <a:solidFill>
                  <a:prstClr val="black"/>
                </a:solidFill>
                <a:latin typeface="Arial" panose="020C0503030203020204" pitchFamily="34" charset="0"/>
                <a:ea typeface="方正兰亭黑简体" panose="02000000000000000000" pitchFamily="2" charset="-122"/>
                <a:cs typeface="Courier New" panose="02070309020205020404" pitchFamily="49" charset="0"/>
              </a:defRPr>
            </a:lvl1pPr>
          </a:lstStyle>
          <a:p>
            <a:pPr fontAlgn="ctr"/>
            <a:r>
              <a:rPr lang="en-US" sz="1200" dirty="0" smtClean="0">
                <a:latin typeface="Huawei Sans" panose="020C0503030203020204" pitchFamily="34" charset="0"/>
              </a:rPr>
              <a:t>[SW1] </a:t>
            </a:r>
            <a:r>
              <a:rPr lang="en-US" sz="1200" dirty="0" err="1" smtClean="0">
                <a:latin typeface="Huawei Sans" panose="020C0503030203020204" pitchFamily="34" charset="0"/>
              </a:rPr>
              <a:t>vlan</a:t>
            </a:r>
            <a:r>
              <a:rPr lang="en-US" sz="1200" dirty="0" smtClean="0">
                <a:latin typeface="Huawei Sans" panose="020C0503030203020204" pitchFamily="34" charset="0"/>
              </a:rPr>
              <a:t> batch 2 3</a:t>
            </a:r>
          </a:p>
          <a:p>
            <a:pPr fontAlgn="ctr"/>
            <a:r>
              <a:rPr lang="en-US" sz="1200" dirty="0" smtClean="0">
                <a:latin typeface="Huawei Sans" panose="020C0503030203020204" pitchFamily="34" charset="0"/>
              </a:rPr>
              <a:t>[SW1]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0/0/1</a:t>
            </a:r>
          </a:p>
          <a:p>
            <a:pPr fontAlgn="ctr"/>
            <a:r>
              <a:rPr lang="en-US" sz="1200" dirty="0" smtClean="0">
                <a:latin typeface="Huawei Sans" panose="020C0503030203020204" pitchFamily="34" charset="0"/>
              </a:rPr>
              <a:t>[SW1-GigabitEthernet0/0/1] port link-type hybrid</a:t>
            </a:r>
          </a:p>
          <a:p>
            <a:pPr fontAlgn="ctr"/>
            <a:r>
              <a:rPr lang="en-US" sz="1200" dirty="0" smtClean="0">
                <a:latin typeface="Huawei Sans" panose="020C0503030203020204" pitchFamily="34" charset="0"/>
              </a:rPr>
              <a:t>[SW1-GigabitEthernet0/0/1] port hybrid untagged </a:t>
            </a:r>
            <a:r>
              <a:rPr lang="en-US" sz="1200" dirty="0" err="1" smtClean="0">
                <a:latin typeface="Huawei Sans" panose="020C0503030203020204" pitchFamily="34" charset="0"/>
              </a:rPr>
              <a:t>vlan</a:t>
            </a:r>
            <a:r>
              <a:rPr lang="en-US" sz="1200" dirty="0" smtClean="0">
                <a:latin typeface="Huawei Sans" panose="020C0503030203020204" pitchFamily="34" charset="0"/>
              </a:rPr>
              <a:t> 2 3</a:t>
            </a:r>
          </a:p>
          <a:p>
            <a:pPr fontAlgn="ctr"/>
            <a:r>
              <a:rPr lang="en-US" sz="1200" dirty="0" smtClean="0">
                <a:latin typeface="Huawei Sans" panose="020C0503030203020204" pitchFamily="34" charset="0"/>
              </a:rPr>
              <a:t>[SW1-GigabitEthernet0/0/1] </a:t>
            </a:r>
            <a:r>
              <a:rPr lang="en-US" sz="1200" dirty="0" err="1" smtClean="0">
                <a:latin typeface="Huawei Sans" panose="020C0503030203020204" pitchFamily="34" charset="0"/>
              </a:rPr>
              <a:t>qinq</a:t>
            </a:r>
            <a:r>
              <a:rPr lang="en-US" sz="1200" dirty="0" smtClean="0">
                <a:latin typeface="Huawei Sans" panose="020C0503030203020204" pitchFamily="34" charset="0"/>
              </a:rPr>
              <a:t> </a:t>
            </a:r>
            <a:r>
              <a:rPr lang="en-US" sz="1200" dirty="0" err="1" smtClean="0">
                <a:latin typeface="Huawei Sans" panose="020C0503030203020204" pitchFamily="34" charset="0"/>
              </a:rPr>
              <a:t>vlan</a:t>
            </a:r>
            <a:r>
              <a:rPr lang="en-US" sz="1200" dirty="0" smtClean="0">
                <a:latin typeface="Huawei Sans" panose="020C0503030203020204" pitchFamily="34" charset="0"/>
              </a:rPr>
              <a:t>-translation enable</a:t>
            </a:r>
          </a:p>
          <a:p>
            <a:pPr fontAlgn="ctr"/>
            <a:r>
              <a:rPr lang="en-US" sz="1200" dirty="0" smtClean="0">
                <a:latin typeface="Huawei Sans" panose="020C0503030203020204" pitchFamily="34" charset="0"/>
              </a:rPr>
              <a:t>[SW1-GigabitEthernet0/0/1] port </a:t>
            </a:r>
            <a:r>
              <a:rPr lang="en-US" sz="1200" dirty="0" err="1" smtClean="0">
                <a:latin typeface="Huawei Sans" panose="020C0503030203020204" pitchFamily="34" charset="0"/>
              </a:rPr>
              <a:t>vlan</a:t>
            </a:r>
            <a:r>
              <a:rPr lang="en-US" sz="1200" dirty="0" smtClean="0">
                <a:latin typeface="Huawei Sans" panose="020C0503030203020204" pitchFamily="34" charset="0"/>
              </a:rPr>
              <a:t>-stacking </a:t>
            </a:r>
            <a:r>
              <a:rPr lang="en-US" sz="1200" dirty="0" err="1" smtClean="0">
                <a:latin typeface="Huawei Sans" panose="020C0503030203020204" pitchFamily="34" charset="0"/>
              </a:rPr>
              <a:t>vlan</a:t>
            </a:r>
            <a:r>
              <a:rPr lang="en-US" sz="1200" dirty="0" smtClean="0">
                <a:latin typeface="Huawei Sans" panose="020C0503030203020204" pitchFamily="34" charset="0"/>
              </a:rPr>
              <a:t> 100 stack-</a:t>
            </a:r>
            <a:r>
              <a:rPr lang="en-US" sz="1200" dirty="0" err="1" smtClean="0">
                <a:latin typeface="Huawei Sans" panose="020C0503030203020204" pitchFamily="34" charset="0"/>
              </a:rPr>
              <a:t>vlan</a:t>
            </a:r>
            <a:r>
              <a:rPr lang="en-US" sz="1200" dirty="0" smtClean="0">
                <a:latin typeface="Huawei Sans" panose="020C0503030203020204" pitchFamily="34" charset="0"/>
              </a:rPr>
              <a:t> 2</a:t>
            </a:r>
          </a:p>
          <a:p>
            <a:pPr fontAlgn="ctr"/>
            <a:r>
              <a:rPr lang="en-US" sz="1200" dirty="0" smtClean="0">
                <a:latin typeface="Huawei Sans" panose="020C0503030203020204" pitchFamily="34" charset="0"/>
              </a:rPr>
              <a:t>[SW1-GigabitEthernet0/0/1] port </a:t>
            </a:r>
            <a:r>
              <a:rPr lang="en-US" sz="1200" dirty="0" err="1" smtClean="0">
                <a:latin typeface="Huawei Sans" panose="020C0503030203020204" pitchFamily="34" charset="0"/>
              </a:rPr>
              <a:t>vlan</a:t>
            </a:r>
            <a:r>
              <a:rPr lang="en-US" sz="1200" dirty="0" smtClean="0">
                <a:latin typeface="Huawei Sans" panose="020C0503030203020204" pitchFamily="34" charset="0"/>
              </a:rPr>
              <a:t>-stacking </a:t>
            </a:r>
            <a:r>
              <a:rPr lang="en-US" sz="1200" dirty="0" err="1" smtClean="0">
                <a:latin typeface="Huawei Sans" panose="020C0503030203020204" pitchFamily="34" charset="0"/>
              </a:rPr>
              <a:t>vlan</a:t>
            </a:r>
            <a:r>
              <a:rPr lang="en-US" sz="1200" dirty="0" smtClean="0">
                <a:latin typeface="Huawei Sans" panose="020C0503030203020204" pitchFamily="34" charset="0"/>
              </a:rPr>
              <a:t> 300 stack-</a:t>
            </a:r>
            <a:r>
              <a:rPr lang="en-US" sz="1200" dirty="0" err="1" smtClean="0">
                <a:latin typeface="Huawei Sans" panose="020C0503030203020204" pitchFamily="34" charset="0"/>
              </a:rPr>
              <a:t>vlan</a:t>
            </a:r>
            <a:r>
              <a:rPr lang="en-US" sz="1200" dirty="0" smtClean="0">
                <a:latin typeface="Huawei Sans" panose="020C0503030203020204" pitchFamily="34" charset="0"/>
              </a:rPr>
              <a:t> 3</a:t>
            </a:r>
          </a:p>
          <a:p>
            <a:pPr fontAlgn="ctr"/>
            <a:r>
              <a:rPr lang="en-US" sz="1200" dirty="0" smtClean="0">
                <a:latin typeface="Huawei Sans" panose="020C0503030203020204" pitchFamily="34" charset="0"/>
              </a:rPr>
              <a:t>[SW1-GigabitEthernet0/0/1] quit	</a:t>
            </a:r>
            <a:endParaRPr lang="en-US" altLang="zh-CN" sz="1200" dirty="0" smtClean="0">
              <a:latin typeface="Huawei Sans" panose="020C0503030203020204" pitchFamily="34" charset="0"/>
              <a:sym typeface="Huawei Sans" panose="020C0503030203020204" pitchFamily="34" charset="0"/>
            </a:endParaRPr>
          </a:p>
          <a:p>
            <a:pPr fontAlgn="ctr"/>
            <a:r>
              <a:rPr lang="en-US" sz="1200" dirty="0" smtClean="0">
                <a:latin typeface="Huawei Sans" panose="020C0503030203020204" pitchFamily="34" charset="0"/>
              </a:rPr>
              <a:t>[SW1] interface </a:t>
            </a:r>
            <a:r>
              <a:rPr lang="en-US" sz="1200" dirty="0" err="1" smtClean="0">
                <a:latin typeface="Huawei Sans" panose="020C0503030203020204" pitchFamily="34" charset="0"/>
              </a:rPr>
              <a:t>GigabitEthernet</a:t>
            </a:r>
            <a:r>
              <a:rPr lang="en-US" sz="1200" dirty="0" smtClean="0">
                <a:latin typeface="Huawei Sans" panose="020C0503030203020204" pitchFamily="34" charset="0"/>
              </a:rPr>
              <a:t> 0/0/2</a:t>
            </a:r>
          </a:p>
          <a:p>
            <a:pPr fontAlgn="ctr"/>
            <a:r>
              <a:rPr lang="en-US" sz="1200" dirty="0" smtClean="0">
                <a:latin typeface="Huawei Sans" panose="020C0503030203020204" pitchFamily="34" charset="0"/>
              </a:rPr>
              <a:t>[SW1-GigabitEthernet0/0/2] port link-type trunk</a:t>
            </a:r>
          </a:p>
          <a:p>
            <a:pPr fontAlgn="ctr"/>
            <a:r>
              <a:rPr lang="en-US" sz="1200" dirty="0" smtClean="0">
                <a:latin typeface="Huawei Sans" panose="020C0503030203020204" pitchFamily="34" charset="0"/>
              </a:rPr>
              <a:t>[SW1-GigabitEthernet0/0/2] port trunk allow-pass </a:t>
            </a:r>
            <a:r>
              <a:rPr lang="en-US" sz="1200" dirty="0" err="1" smtClean="0">
                <a:latin typeface="Huawei Sans" panose="020C0503030203020204" pitchFamily="34" charset="0"/>
              </a:rPr>
              <a:t>vlan</a:t>
            </a:r>
            <a:r>
              <a:rPr lang="en-US" sz="1200" dirty="0" smtClean="0">
                <a:latin typeface="Huawei Sans" panose="020C0503030203020204" pitchFamily="34" charset="0"/>
              </a:rPr>
              <a:t> 2 3</a:t>
            </a:r>
          </a:p>
          <a:p>
            <a:pPr fontAlgn="ctr"/>
            <a:r>
              <a:rPr lang="en-US" sz="1200" dirty="0" smtClean="0">
                <a:latin typeface="Huawei Sans" panose="020C0503030203020204" pitchFamily="34" charset="0"/>
              </a:rPr>
              <a:t>[SW1-GigabitEthernet0/0/2] quit</a:t>
            </a:r>
          </a:p>
          <a:p>
            <a:pPr fontAlgn="ctr"/>
            <a:endParaRPr lang="en-US" altLang="zh-CN" sz="1200" dirty="0">
              <a:latin typeface="Huawei Sans" panose="020C0503030203020204" pitchFamily="34" charset="0"/>
              <a:sym typeface="Huawei Sans" panose="020C0503030203020204" pitchFamily="34" charset="0"/>
            </a:endParaRPr>
          </a:p>
        </p:txBody>
      </p:sp>
      <p:sp>
        <p:nvSpPr>
          <p:cNvPr id="77" name="文本框 76"/>
          <p:cNvSpPr txBox="1"/>
          <p:nvPr/>
        </p:nvSpPr>
        <p:spPr>
          <a:xfrm>
            <a:off x="6049627" y="1312588"/>
            <a:ext cx="2082621" cy="338554"/>
          </a:xfrm>
          <a:prstGeom prst="rect">
            <a:avLst/>
          </a:prstGeom>
          <a:noFill/>
        </p:spPr>
        <p:txBody>
          <a:bodyPr wrap="none" rtlCol="0">
            <a:spAutoFit/>
          </a:bodyPr>
          <a:lstStyle/>
          <a:p>
            <a:pPr fontAlgn="ctr"/>
            <a:r>
              <a:rPr lang="en-US" sz="1600" b="1" dirty="0" smtClean="0">
                <a:latin typeface="Huawei Sans" panose="020C0503030203020204" pitchFamily="34" charset="0"/>
              </a:rPr>
              <a:t>SW1 configuration:</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文本框 77"/>
          <p:cNvSpPr txBox="1"/>
          <p:nvPr/>
        </p:nvSpPr>
        <p:spPr>
          <a:xfrm>
            <a:off x="6089795" y="5817114"/>
            <a:ext cx="5203669" cy="276999"/>
          </a:xfrm>
          <a:prstGeom prst="rect">
            <a:avLst/>
          </a:prstGeom>
          <a:noFill/>
        </p:spPr>
        <p:txBody>
          <a:bodyPr wrap="none" rtlCol="0">
            <a:spAutoFit/>
          </a:bodyPr>
          <a:lstStyle/>
          <a:p>
            <a:pPr fontAlgn="ctr"/>
            <a:r>
              <a:rPr lang="en-US" sz="1200" dirty="0" smtClean="0">
                <a:latin typeface="Huawei Sans" panose="020C0503030203020204" pitchFamily="34" charset="0"/>
              </a:rPr>
              <a:t>The configuration of SW2 is similar to that of SW1, and is not provided.</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文本框 39"/>
          <p:cNvSpPr txBox="1"/>
          <p:nvPr/>
        </p:nvSpPr>
        <p:spPr>
          <a:xfrm>
            <a:off x="2404765" y="4368875"/>
            <a:ext cx="367408" cy="276999"/>
          </a:xfrm>
          <a:prstGeom prst="rect">
            <a:avLst/>
          </a:prstGeom>
          <a:noFill/>
        </p:spPr>
        <p:txBody>
          <a:bodyPr wrap="none" rtlCol="0">
            <a:spAutoFit/>
          </a:bodyPr>
          <a:lstStyle/>
          <a:p>
            <a:pPr fontAlgn="ctr"/>
            <a:r>
              <a:rPr lang="en-US" sz="1200" dirty="0" smtClean="0">
                <a:latin typeface="Huawei Sans" panose="020C0503030203020204" pitchFamily="34" charset="0"/>
              </a:rPr>
              <a:t>PC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5394645" y="4355313"/>
            <a:ext cx="367408" cy="276999"/>
          </a:xfrm>
          <a:prstGeom prst="rect">
            <a:avLst/>
          </a:prstGeom>
          <a:noFill/>
        </p:spPr>
        <p:txBody>
          <a:bodyPr wrap="none" rtlCol="0">
            <a:spAutoFit/>
          </a:bodyPr>
          <a:lstStyle/>
          <a:p>
            <a:pPr fontAlgn="ctr"/>
            <a:r>
              <a:rPr lang="en-US" sz="1200" dirty="0" smtClean="0">
                <a:latin typeface="Huawei Sans" panose="020C0503030203020204" pitchFamily="34" charset="0"/>
              </a:rPr>
              <a:t>PC</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2661085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a:t>(Single) </a:t>
            </a:r>
            <a:r>
              <a:rPr lang="en-US" sz="1800" dirty="0" smtClean="0">
                <a:latin typeface="Huawei Sans" panose="020C0503030203020204" pitchFamily="34" charset="0"/>
              </a:rPr>
              <a:t>When a sub-VLAN communicates with an external network at Layer 2, what is the VLAN tagged to packets on the outbound interface?</a:t>
            </a:r>
            <a:endParaRPr lang="en-US" altLang="zh-CN" sz="18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smtClean="0">
                <a:latin typeface="Huawei Sans" panose="020C0503030203020204" pitchFamily="34" charset="0"/>
              </a:rPr>
              <a:t>Sub-VLAN</a:t>
            </a:r>
            <a:endParaRPr lang="en-US" altLang="zh-CN" sz="16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smtClean="0">
                <a:latin typeface="Huawei Sans" panose="020C0503030203020204" pitchFamily="34" charset="0"/>
              </a:rPr>
              <a:t>Secondary VLAN</a:t>
            </a:r>
          </a:p>
          <a:p>
            <a:pPr marL="809625" lvl="1" fontAlgn="ctr">
              <a:buFont typeface="+mj-lt"/>
              <a:buAutoNum type="alphaUcPeriod"/>
            </a:pPr>
            <a:r>
              <a:rPr lang="en-US" sz="1600" dirty="0" smtClean="0">
                <a:latin typeface="Huawei Sans" panose="020C0503030203020204" pitchFamily="34" charset="0"/>
              </a:rPr>
              <a:t>Super-VLAN</a:t>
            </a:r>
            <a:endParaRPr lang="en-US" altLang="zh-CN" sz="16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smtClean="0">
                <a:latin typeface="Huawei Sans" panose="020C0503030203020204" pitchFamily="34" charset="0"/>
              </a:rPr>
              <a:t>Isolate VLAN</a:t>
            </a:r>
          </a:p>
          <a:p>
            <a:r>
              <a:rPr lang="en-US" sz="1800" dirty="0"/>
              <a:t>(Single) </a:t>
            </a:r>
            <a:r>
              <a:rPr lang="en-US" sz="1800" dirty="0" smtClean="0">
                <a:latin typeface="Huawei Sans" panose="020C0503030203020204" pitchFamily="34" charset="0"/>
              </a:rPr>
              <a:t>Which of the following statements about </a:t>
            </a:r>
            <a:r>
              <a:rPr lang="en-US" sz="1800" dirty="0" err="1" smtClean="0">
                <a:latin typeface="Huawei Sans" panose="020C0503030203020204" pitchFamily="34" charset="0"/>
              </a:rPr>
              <a:t>QinQ</a:t>
            </a:r>
            <a:r>
              <a:rPr lang="en-US" sz="1800" dirty="0" smtClean="0">
                <a:latin typeface="Huawei Sans" panose="020C0503030203020204" pitchFamily="34" charset="0"/>
              </a:rPr>
              <a:t> is false?</a:t>
            </a:r>
            <a:endParaRPr lang="en-US" altLang="zh-CN" sz="1800" dirty="0" smtClean="0">
              <a:latin typeface="Huawei Sans" panose="020C0503030203020204" pitchFamily="34" charset="0"/>
              <a:sym typeface="Huawei Sans" panose="020C0503030203020204" pitchFamily="34" charset="0"/>
            </a:endParaRPr>
          </a:p>
          <a:p>
            <a:pPr marL="809625" lvl="1" fontAlgn="ctr">
              <a:buAutoNum type="alphaUcPeriod"/>
            </a:pPr>
            <a:r>
              <a:rPr lang="en-US" sz="1600" dirty="0" err="1" smtClean="0">
                <a:latin typeface="Huawei Sans" panose="020C0503030203020204" pitchFamily="34" charset="0"/>
              </a:rPr>
              <a:t>QinQ</a:t>
            </a:r>
            <a:r>
              <a:rPr lang="en-US" sz="1600" dirty="0" smtClean="0">
                <a:latin typeface="Huawei Sans" panose="020C0503030203020204" pitchFamily="34" charset="0"/>
              </a:rPr>
              <a:t> packets are forwarded based on outer VLAN tags on the public network.</a:t>
            </a:r>
            <a:endParaRPr lang="en-US" altLang="zh-CN" sz="16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err="1" smtClean="0">
                <a:latin typeface="Huawei Sans" panose="020C0503030203020204" pitchFamily="34" charset="0"/>
              </a:rPr>
              <a:t>QinQ</a:t>
            </a:r>
            <a:r>
              <a:rPr lang="en-US" sz="1600" dirty="0" smtClean="0">
                <a:latin typeface="Huawei Sans" panose="020C0503030203020204" pitchFamily="34" charset="0"/>
              </a:rPr>
              <a:t> packets are forwarded based on inner VLAN tags on the public network.</a:t>
            </a:r>
            <a:endParaRPr lang="en-US" altLang="zh-CN" sz="16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err="1" smtClean="0">
                <a:latin typeface="Huawei Sans" panose="020C0503030203020204" pitchFamily="34" charset="0"/>
              </a:rPr>
              <a:t>QinQ</a:t>
            </a:r>
            <a:r>
              <a:rPr lang="en-US" sz="1600" dirty="0" smtClean="0">
                <a:latin typeface="Huawei Sans" panose="020C0503030203020204" pitchFamily="34" charset="0"/>
              </a:rPr>
              <a:t> provides a simpler Layer 2 VPN tunneling technology.</a:t>
            </a:r>
            <a:endParaRPr lang="en-US" altLang="zh-CN" sz="1600" dirty="0" smtClean="0">
              <a:latin typeface="Huawei Sans" panose="020C0503030203020204" pitchFamily="34" charset="0"/>
              <a:sym typeface="Huawei Sans" panose="020C0503030203020204" pitchFamily="34" charset="0"/>
            </a:endParaRPr>
          </a:p>
          <a:p>
            <a:pPr marL="809625" lvl="1" fontAlgn="ctr">
              <a:buFont typeface="+mj-lt"/>
              <a:buAutoNum type="alphaUcPeriod"/>
            </a:pPr>
            <a:r>
              <a:rPr lang="en-US" sz="1600" dirty="0" err="1" smtClean="0">
                <a:latin typeface="Huawei Sans" panose="020C0503030203020204" pitchFamily="34" charset="0"/>
              </a:rPr>
              <a:t>QinQ</a:t>
            </a:r>
            <a:r>
              <a:rPr lang="en-US" sz="1600" dirty="0" smtClean="0">
                <a:latin typeface="Huawei Sans" panose="020C0503030203020204" pitchFamily="34" charset="0"/>
              </a:rPr>
              <a:t> can be realized through static configuration, without a signaling protocol.</a:t>
            </a:r>
          </a:p>
          <a:p>
            <a:pPr marL="809625" lvl="1" fontAlgn="ctr">
              <a:buFont typeface="+mj-lt"/>
              <a:buAutoNum type="alphaUcPeriod"/>
            </a:pPr>
            <a:endParaRPr lang="en-US" altLang="zh-CN" sz="1600" dirty="0" smtClean="0">
              <a:latin typeface="Huawei Sans" panose="020C0503030203020204" pitchFamily="34" charset="0"/>
              <a:sym typeface="Huawei Sans" panose="020C0503030203020204" pitchFamily="34" charset="0"/>
            </a:endParaRPr>
          </a:p>
          <a:p>
            <a:pPr marL="744376" lvl="1" indent="-342900" fontAlgn="ctr">
              <a:buFont typeface="+mj-lt"/>
              <a:buAutoNum type="alphaUcPeriod"/>
            </a:pPr>
            <a:endParaRPr lang="en-US" altLang="zh-CN" sz="1600" dirty="0" smtClean="0">
              <a:latin typeface="Huawei Sans" panose="020C0503030203020204" pitchFamily="34" charset="0"/>
              <a:sym typeface="Huawei Sans" panose="020C0503030203020204" pitchFamily="34" charset="0"/>
            </a:endParaRPr>
          </a:p>
          <a:p>
            <a:pPr marL="744376" lvl="1" indent="-342900" fontAlgn="ctr">
              <a:buAutoNum type="alphaUcPeriod"/>
            </a:pPr>
            <a:endParaRPr lang="en-US" altLang="zh-CN" sz="1600" dirty="0" smtClean="0">
              <a:latin typeface="Huawei Sans" panose="020C0503030203020204" pitchFamily="34" charset="0"/>
              <a:sym typeface="Huawei Sans" panose="020C0503030203020204" pitchFamily="34" charset="0"/>
            </a:endParaRPr>
          </a:p>
          <a:p>
            <a:pPr fontAlgn="ctr"/>
            <a:endParaRPr lang="en-US" altLang="zh-CN" sz="1800" dirty="0" smtClean="0">
              <a:latin typeface="Huawei Sans" panose="020C0503030203020204" pitchFamily="34" charset="0"/>
              <a:sym typeface="Huawei Sans" panose="020C0503030203020204" pitchFamily="34" charset="0"/>
            </a:endParaRPr>
          </a:p>
          <a:p>
            <a:pPr fontAlgn="ctr"/>
            <a:endParaRPr lang="en-US" altLang="zh-CN" sz="1800" dirty="0" smtClean="0">
              <a:latin typeface="Huawei Sans" panose="020C0503030203020204" pitchFamily="34" charset="0"/>
              <a:sym typeface="Huawei Sans" panose="020C0503030203020204" pitchFamily="34" charset="0"/>
            </a:endParaRPr>
          </a:p>
          <a:p>
            <a:pPr lvl="1" fontAlgn="ctr"/>
            <a:endParaRPr lang="en-US" altLang="zh-CN" sz="1600" dirty="0" smtClean="0">
              <a:latin typeface="Huawei Sans" panose="020C0503030203020204" pitchFamily="34" charset="0"/>
              <a:sym typeface="Huawei Sans" panose="020C0503030203020204" pitchFamily="34" charset="0"/>
            </a:endParaRPr>
          </a:p>
          <a:p>
            <a:pPr lvl="1" fontAlgn="ctr"/>
            <a:endParaRPr lang="en-US" altLang="zh-CN" sz="1600" dirty="0" smtClean="0">
              <a:latin typeface="Huawei Sans" panose="020C0503030203020204" pitchFamily="34" charset="0"/>
              <a:sym typeface="Huawei Sans" panose="020C0503030203020204" pitchFamily="34" charset="0"/>
            </a:endParaRPr>
          </a:p>
          <a:p>
            <a:pPr marL="0" indent="0" fontAlgn="ctr">
              <a:buNone/>
            </a:pPr>
            <a:r>
              <a:rPr lang="en-US" dirty="0" smtClean="0">
                <a:latin typeface="Huawei Sans" panose="020C0503030203020204" pitchFamily="34" charset="0"/>
                <a:sym typeface="Huawei Sans" panose="020C0503030203020204" pitchFamily="34" charset="0"/>
              </a:rPr>
              <a:t>	</a:t>
            </a:r>
            <a:endParaRPr lang="en-US" altLang="zh-CN" sz="1800"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0792741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pPr algn="l" fontAlgn="ctr"/>
            <a:r>
              <a:rPr lang="en-US" sz="1800" dirty="0" smtClean="0">
                <a:latin typeface="Huawei Sans" panose="020C0503030203020204" pitchFamily="34" charset="0"/>
              </a:rPr>
              <a:t>To implement VLAN aggregation, you need to configure a super-VLAN and sub-VLANs. To enable communication between different sub-VLANs, you need to enable proxy ARP in the super-VLAN. VLAN aggregation prevents complex network address planning caused by subnet assignment and isolates broadcast domains through VLANs.</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smtClean="0">
                <a:latin typeface="Huawei Sans" panose="020C0503030203020204" pitchFamily="34" charset="0"/>
              </a:rPr>
              <a:t>The MUX VLAN includes a principal VLAN and subordinate VLANs. Subordinate VLANs are classified into separate and group VLANs. A separate interface can communicate only with a principal interface and is isolated from other types of interfaces. A group interface can communicate with a principal interface and the other interfaces in the same group VLAN, but cannot communicate with interfaces in other group VLANs or a separate interface.</a:t>
            </a:r>
            <a:endParaRPr lang="en-US" altLang="zh-CN" sz="1800" dirty="0" smtClean="0">
              <a:latin typeface="Huawei Sans" panose="020C0503030203020204" pitchFamily="34" charset="0"/>
              <a:sym typeface="Huawei Sans" panose="020C0503030203020204" pitchFamily="34" charset="0"/>
            </a:endParaRPr>
          </a:p>
          <a:p>
            <a:pPr algn="l" fontAlgn="ctr"/>
            <a:r>
              <a:rPr lang="en-US" sz="1800" dirty="0" err="1" smtClean="0">
                <a:latin typeface="Huawei Sans" panose="020C0503030203020204" pitchFamily="34" charset="0"/>
              </a:rPr>
              <a:t>QinQ</a:t>
            </a:r>
            <a:r>
              <a:rPr lang="en-US" sz="1800" dirty="0" smtClean="0">
                <a:latin typeface="Huawei Sans" panose="020C0503030203020204" pitchFamily="34" charset="0"/>
              </a:rPr>
              <a:t> technology expands the number of VLANs, and allows user packets tagged with private VLAN IDs to be transparently transmitted on the public network.</a:t>
            </a:r>
            <a:endParaRPr lang="en-US" altLang="zh-CN" sz="1800" dirty="0" smtClean="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632943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743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pPr fontAlgn="ctr"/>
            <a:r>
              <a:rPr lang="en-US" dirty="0" smtClean="0">
                <a:latin typeface="Huawei Sans" panose="020C0503030203020204" pitchFamily="34" charset="0"/>
              </a:rPr>
              <a:t>Upon completion of this course, you will be able to:</a:t>
            </a:r>
            <a:endParaRPr lang="en-US" altLang="zh-CN" dirty="0" smtClean="0">
              <a:latin typeface="Huawei Sans" panose="020C0503030203020204" pitchFamily="34" charset="0"/>
              <a:sym typeface="Huawei Sans" panose="020C0503030203020204" pitchFamily="34" charset="0"/>
            </a:endParaRPr>
          </a:p>
          <a:p>
            <a:pPr marL="654050" lvl="1" indent="-320675" fontAlgn="ctr"/>
            <a:r>
              <a:rPr lang="en-US" dirty="0" smtClean="0">
                <a:latin typeface="Huawei Sans" panose="020C0503030203020204" pitchFamily="34" charset="0"/>
              </a:rPr>
              <a:t>Describe the working mechanism of VLAN aggregation.</a:t>
            </a:r>
            <a:endParaRPr lang="en-US" altLang="zh-CN" dirty="0" smtClean="0">
              <a:latin typeface="Huawei Sans" panose="020C0503030203020204" pitchFamily="34" charset="0"/>
              <a:sym typeface="Huawei Sans" panose="020C0503030203020204" pitchFamily="34" charset="0"/>
            </a:endParaRPr>
          </a:p>
          <a:p>
            <a:pPr marL="654050" lvl="1" indent="-320675" fontAlgn="ctr"/>
            <a:r>
              <a:rPr lang="en-US" dirty="0" smtClean="0">
                <a:latin typeface="Huawei Sans" panose="020C0503030203020204" pitchFamily="34" charset="0"/>
              </a:rPr>
              <a:t>Describe application scenarios of MUX VLAN.</a:t>
            </a:r>
            <a:endParaRPr lang="en-US" altLang="zh-CN" dirty="0" smtClean="0">
              <a:latin typeface="Huawei Sans" panose="020C0503030203020204" pitchFamily="34" charset="0"/>
              <a:sym typeface="Huawei Sans" panose="020C0503030203020204" pitchFamily="34" charset="0"/>
            </a:endParaRPr>
          </a:p>
          <a:p>
            <a:pPr marL="654050" lvl="1" indent="-320675" fontAlgn="ctr"/>
            <a:r>
              <a:rPr lang="en-US" dirty="0" smtClean="0">
                <a:latin typeface="Huawei Sans" panose="020C0503030203020204" pitchFamily="34" charset="0"/>
              </a:rPr>
              <a:t>Describe </a:t>
            </a:r>
            <a:r>
              <a:rPr lang="en-US" dirty="0" err="1" smtClean="0">
                <a:latin typeface="Huawei Sans" panose="020C0503030203020204" pitchFamily="34" charset="0"/>
              </a:rPr>
              <a:t>QinQ</a:t>
            </a:r>
            <a:r>
              <a:rPr lang="en-US" dirty="0" smtClean="0">
                <a:latin typeface="Huawei Sans" panose="020C0503030203020204" pitchFamily="34" charset="0"/>
              </a:rPr>
              <a:t> implementation.</a:t>
            </a:r>
            <a:endParaRPr lang="en-US" altLang="zh-CN" dirty="0" smtClean="0">
              <a:latin typeface="Huawei Sans" panose="020C0503030203020204" pitchFamily="34" charset="0"/>
              <a:sym typeface="Huawei Sans" panose="020C0503030203020204" pitchFamily="34" charset="0"/>
            </a:endParaRPr>
          </a:p>
          <a:p>
            <a:pPr marL="654050" lvl="1" indent="-320675" fontAlgn="ctr"/>
            <a:r>
              <a:rPr lang="en-US" dirty="0" smtClean="0">
                <a:latin typeface="Huawei Sans" panose="020C0503030203020204" pitchFamily="34" charset="0"/>
              </a:rPr>
              <a:t>Perform configurations of VLAN aggregation, MUX VLAN, and </a:t>
            </a:r>
            <a:r>
              <a:rPr lang="en-US" dirty="0" err="1" smtClean="0">
                <a:latin typeface="Huawei Sans" panose="020C0503030203020204" pitchFamily="34" charset="0"/>
              </a:rPr>
              <a:t>QinQ</a:t>
            </a:r>
            <a:r>
              <a:rPr lang="en-US" dirty="0" smtClean="0">
                <a:latin typeface="Huawei Sans" panose="020C0503030203020204" pitchFamily="34" charset="0"/>
              </a:rPr>
              <a:t>.</a:t>
            </a: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4207361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fontAlgn="ctr"/>
            <a:r>
              <a:rPr lang="en-US" b="1" dirty="0" smtClean="0">
                <a:latin typeface="Huawei Sans" panose="020C0503030203020204" pitchFamily="34" charset="0"/>
              </a:rPr>
              <a:t>VLAN Aggregation</a:t>
            </a:r>
            <a:endParaRPr lang="en-US" altLang="zh-CN" b="1" dirty="0" smtClean="0">
              <a:latin typeface="Huawei Sans" panose="020C0503030203020204" pitchFamily="34" charset="0"/>
              <a:sym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MUX VLAN</a:t>
            </a:r>
          </a:p>
          <a:p>
            <a:pPr fontAlgn="ctr"/>
            <a:r>
              <a:rPr lang="en-US" dirty="0" err="1" smtClean="0">
                <a:solidFill>
                  <a:schemeClr val="bg1">
                    <a:lumMod val="50000"/>
                  </a:schemeClr>
                </a:solidFill>
                <a:latin typeface="Huawei Sans" panose="020C0503030203020204" pitchFamily="34" charset="0"/>
              </a:rPr>
              <a:t>QinQ</a:t>
            </a:r>
            <a:endParaRPr lang="en-US" dirty="0" smtClean="0">
              <a:solidFill>
                <a:schemeClr val="bg1">
                  <a:lumMod val="50000"/>
                </a:schemeClr>
              </a:solidFill>
              <a:latin typeface="Huawei Sans" panose="020C0503030203020204" pitchFamily="34" charset="0"/>
            </a:endParaRPr>
          </a:p>
          <a:p>
            <a:pPr marL="0" indent="0" fontAlgn="ctr">
              <a:buNone/>
            </a:pPr>
            <a:endParaRPr lang="en-US" altLang="zh-CN" dirty="0">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319918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3705296" y="4580452"/>
            <a:ext cx="1403782" cy="1683669"/>
          </a:xfrm>
          <a:prstGeom prst="roundRect">
            <a:avLst>
              <a:gd name="adj" fmla="val 1116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5220564" y="4580452"/>
            <a:ext cx="1462376" cy="1683669"/>
          </a:xfrm>
          <a:prstGeom prst="roundRect">
            <a:avLst>
              <a:gd name="adj" fmla="val 11383"/>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a:xfrm>
            <a:off x="2191046" y="4580452"/>
            <a:ext cx="1400002" cy="1683669"/>
          </a:xfrm>
          <a:prstGeom prst="roundRect">
            <a:avLst>
              <a:gd name="adj" fmla="val 1189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占位符 3"/>
          <p:cNvSpPr>
            <a:spLocks noGrp="1"/>
          </p:cNvSpPr>
          <p:nvPr>
            <p:ph type="body" sz="quarter" idx="10"/>
          </p:nvPr>
        </p:nvSpPr>
        <p:spPr/>
        <p:txBody>
          <a:bodyPr/>
          <a:lstStyle/>
          <a:p>
            <a:pPr algn="l" fontAlgn="ctr"/>
            <a:r>
              <a:rPr lang="en-US" sz="1600" dirty="0" smtClean="0">
                <a:latin typeface="Huawei Sans" panose="020C0503030203020204" pitchFamily="34" charset="0"/>
              </a:rPr>
              <a:t>Usually, a Layer 3 switch uses a Layer 3 logical interface in each VLAN to allow hosts in different broadcast domains to communicate. This wastes IP addresses.</a:t>
            </a:r>
            <a:endParaRPr lang="en-US" altLang="zh-CN" sz="1600" dirty="0" smtClean="0">
              <a:latin typeface="Huawei Sans" panose="020C0503030203020204" pitchFamily="34" charset="0"/>
              <a:sym typeface="Huawei Sans" panose="020C0503030203020204" pitchFamily="34" charset="0"/>
            </a:endParaRPr>
          </a:p>
          <a:p>
            <a:pPr algn="l" fontAlgn="ctr"/>
            <a:r>
              <a:rPr lang="en-US" sz="1600" dirty="0" smtClean="0">
                <a:latin typeface="Huawei Sans" panose="020C0503030203020204" pitchFamily="34" charset="0"/>
              </a:rPr>
              <a:t>On a subnet corresponding to a VLAN, the subnet ID, directed broadcast address, and subnet default gateway address all cannot be used as IP addresses of hosts in the VLAN. In addition, IP addresses available in a subnet may exceed the number of hosts. These excess IP addresses cannot be used by other VLANs.</a:t>
            </a:r>
            <a:endParaRPr lang="en-US" altLang="zh-CN" sz="1600" dirty="0" smtClean="0">
              <a:latin typeface="Huawei Sans" panose="020C0503030203020204" pitchFamily="34" charset="0"/>
              <a:sym typeface="Huawei Sans" panose="020C0503030203020204" pitchFamily="34" charset="0"/>
            </a:endParaRPr>
          </a:p>
          <a:p>
            <a:pPr algn="l" fontAlgn="ctr"/>
            <a:endParaRPr lang="en-US" altLang="zh-CN" sz="1600" dirty="0">
              <a:latin typeface="Huawei Sans" panose="020C0503030203020204" pitchFamily="34" charset="0"/>
              <a:sym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Background of VLAN Aggregation</a:t>
            </a:r>
            <a:endParaRPr lang="en-US" altLang="zh-CN" dirty="0">
              <a:latin typeface="Huawei Sans" panose="020C0503030203020204" pitchFamily="34" charset="0"/>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36164" y="3386191"/>
            <a:ext cx="540000" cy="442800"/>
          </a:xfrm>
          <a:prstGeom prst="rect">
            <a:avLst/>
          </a:prstGeom>
        </p:spPr>
      </p:pic>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24968" y="4696963"/>
            <a:ext cx="540000" cy="442800"/>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35227" y="4696963"/>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520878" y="4696963"/>
            <a:ext cx="540000" cy="442800"/>
          </a:xfrm>
          <a:prstGeom prst="rect">
            <a:avLst/>
          </a:prstGeom>
        </p:spPr>
      </p:pic>
      <p:cxnSp>
        <p:nvCxnSpPr>
          <p:cNvPr id="9" name="直接连接符 8"/>
          <p:cNvCxnSpPr>
            <a:stCxn id="5" idx="2"/>
            <a:endCxn id="6" idx="0"/>
          </p:cNvCxnSpPr>
          <p:nvPr/>
        </p:nvCxnSpPr>
        <p:spPr>
          <a:xfrm flipH="1">
            <a:off x="2894968" y="3828991"/>
            <a:ext cx="1411196" cy="867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2"/>
            <a:endCxn id="7" idx="0"/>
          </p:cNvCxnSpPr>
          <p:nvPr/>
        </p:nvCxnSpPr>
        <p:spPr>
          <a:xfrm flipH="1">
            <a:off x="4305227" y="3828991"/>
            <a:ext cx="937" cy="867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5" idx="2"/>
            <a:endCxn id="8" idx="0"/>
          </p:cNvCxnSpPr>
          <p:nvPr/>
        </p:nvCxnSpPr>
        <p:spPr>
          <a:xfrm>
            <a:off x="4306164" y="3828991"/>
            <a:ext cx="1484714" cy="867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6" name="图片 15" descr="PC.png"/>
          <p:cNvPicPr>
            <a:picLocks noChangeAspect="1"/>
          </p:cNvPicPr>
          <p:nvPr/>
        </p:nvPicPr>
        <p:blipFill>
          <a:blip r:embed="rId5" cstate="print"/>
          <a:stretch>
            <a:fillRect/>
          </a:stretch>
        </p:blipFill>
        <p:spPr>
          <a:xfrm>
            <a:off x="2652101" y="5238254"/>
            <a:ext cx="539063" cy="414000"/>
          </a:xfrm>
          <a:prstGeom prst="rect">
            <a:avLst/>
          </a:prstGeom>
        </p:spPr>
      </p:pic>
      <p:pic>
        <p:nvPicPr>
          <p:cNvPr id="17" name="图片 16" descr="PC.png"/>
          <p:cNvPicPr>
            <a:picLocks noChangeAspect="1"/>
          </p:cNvPicPr>
          <p:nvPr/>
        </p:nvPicPr>
        <p:blipFill>
          <a:blip r:embed="rId5" cstate="print"/>
          <a:stretch>
            <a:fillRect/>
          </a:stretch>
        </p:blipFill>
        <p:spPr>
          <a:xfrm>
            <a:off x="4064295" y="5244109"/>
            <a:ext cx="539063" cy="408442"/>
          </a:xfrm>
          <a:prstGeom prst="rect">
            <a:avLst/>
          </a:prstGeom>
        </p:spPr>
      </p:pic>
      <p:pic>
        <p:nvPicPr>
          <p:cNvPr id="18" name="图片 17" descr="PC.png"/>
          <p:cNvPicPr>
            <a:picLocks noChangeAspect="1"/>
          </p:cNvPicPr>
          <p:nvPr/>
        </p:nvPicPr>
        <p:blipFill>
          <a:blip r:embed="rId5" cstate="print"/>
          <a:stretch>
            <a:fillRect/>
          </a:stretch>
        </p:blipFill>
        <p:spPr>
          <a:xfrm>
            <a:off x="5534058" y="5222615"/>
            <a:ext cx="539063" cy="414000"/>
          </a:xfrm>
          <a:prstGeom prst="rect">
            <a:avLst/>
          </a:prstGeom>
        </p:spPr>
      </p:pic>
      <p:sp>
        <p:nvSpPr>
          <p:cNvPr id="19" name="文本框 18"/>
          <p:cNvSpPr txBox="1"/>
          <p:nvPr/>
        </p:nvSpPr>
        <p:spPr>
          <a:xfrm>
            <a:off x="2242538" y="5710834"/>
            <a:ext cx="1388522" cy="523220"/>
          </a:xfrm>
          <a:prstGeom prst="rect">
            <a:avLst/>
          </a:prstGeom>
          <a:noFill/>
        </p:spPr>
        <p:txBody>
          <a:bodyPr wrap="none" rtlCol="0">
            <a:spAutoFit/>
          </a:bodyPr>
          <a:lstStyle/>
          <a:p>
            <a:pPr fontAlgn="ctr"/>
            <a:r>
              <a:rPr lang="en-US" sz="1400" dirty="0" smtClean="0">
                <a:latin typeface="Huawei Sans" panose="020C0503030203020204" pitchFamily="34" charset="0"/>
              </a:rPr>
              <a:t>     VLAN 10</a:t>
            </a:r>
          </a:p>
          <a:p>
            <a:pPr fontAlgn="ctr"/>
            <a:r>
              <a:rPr lang="en-US" sz="1400" dirty="0" smtClean="0">
                <a:latin typeface="Huawei Sans" panose="020C0503030203020204" pitchFamily="34" charset="0"/>
              </a:rPr>
              <a:t>192.168.1.0/26</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3682552" y="5733493"/>
            <a:ext cx="1489510" cy="523220"/>
          </a:xfrm>
          <a:prstGeom prst="rect">
            <a:avLst/>
          </a:prstGeom>
          <a:noFill/>
        </p:spPr>
        <p:txBody>
          <a:bodyPr wrap="none" rtlCol="0">
            <a:spAutoFit/>
          </a:bodyPr>
          <a:lstStyle/>
          <a:p>
            <a:pPr fontAlgn="ctr"/>
            <a:r>
              <a:rPr lang="en-US" sz="1400" dirty="0" smtClean="0">
                <a:latin typeface="Huawei Sans" panose="020C0503030203020204" pitchFamily="34" charset="0"/>
              </a:rPr>
              <a:t>     VLAN 20</a:t>
            </a:r>
          </a:p>
          <a:p>
            <a:pPr fontAlgn="ctr"/>
            <a:r>
              <a:rPr lang="en-US" sz="1400" dirty="0" smtClean="0">
                <a:latin typeface="Huawei Sans" panose="020C0503030203020204" pitchFamily="34" charset="0"/>
              </a:rPr>
              <a:t>192.168.1.64/26</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文本框 20"/>
          <p:cNvSpPr txBox="1"/>
          <p:nvPr/>
        </p:nvSpPr>
        <p:spPr>
          <a:xfrm>
            <a:off x="5157580" y="5695195"/>
            <a:ext cx="1590500" cy="523220"/>
          </a:xfrm>
          <a:prstGeom prst="rect">
            <a:avLst/>
          </a:prstGeom>
          <a:noFill/>
        </p:spPr>
        <p:txBody>
          <a:bodyPr wrap="none" rtlCol="0">
            <a:spAutoFit/>
          </a:bodyPr>
          <a:lstStyle/>
          <a:p>
            <a:pPr fontAlgn="ctr"/>
            <a:r>
              <a:rPr lang="en-US" sz="1400" dirty="0" smtClean="0">
                <a:latin typeface="Huawei Sans" panose="020C0503030203020204" pitchFamily="34" charset="0"/>
              </a:rPr>
              <a:t>     VLAN 30</a:t>
            </a:r>
          </a:p>
          <a:p>
            <a:pPr fontAlgn="ctr"/>
            <a:r>
              <a:rPr lang="en-US" sz="1400" dirty="0" smtClean="0">
                <a:latin typeface="Huawei Sans" panose="020C0503030203020204" pitchFamily="34" charset="0"/>
              </a:rPr>
              <a:t>192.168.1.128/26</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标注 26"/>
          <p:cNvSpPr/>
          <p:nvPr/>
        </p:nvSpPr>
        <p:spPr>
          <a:xfrm>
            <a:off x="5020342" y="3196433"/>
            <a:ext cx="2618707" cy="954642"/>
          </a:xfrm>
          <a:prstGeom prst="wedgeRoundRectCallout">
            <a:avLst>
              <a:gd name="adj1" fmla="val -61257"/>
              <a:gd name="adj2" fmla="val -20701"/>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框 27"/>
          <p:cNvSpPr txBox="1"/>
          <p:nvPr/>
        </p:nvSpPr>
        <p:spPr>
          <a:xfrm>
            <a:off x="5020343" y="3218761"/>
            <a:ext cx="3163537" cy="954107"/>
          </a:xfrm>
          <a:prstGeom prst="rect">
            <a:avLst/>
          </a:prstGeom>
          <a:noFill/>
        </p:spPr>
        <p:txBody>
          <a:bodyPr wrap="square" rtlCol="0">
            <a:spAutoFit/>
          </a:bodyPr>
          <a:lstStyle/>
          <a:p>
            <a:pPr fontAlgn="ctr"/>
            <a:r>
              <a:rPr lang="en-US" sz="1400" dirty="0" smtClean="0">
                <a:latin typeface="Huawei Sans" panose="020C0503030203020204" pitchFamily="34" charset="0"/>
              </a:rPr>
              <a:t>Gateway:</a:t>
            </a:r>
            <a:endParaRPr lang="en-US" altLang="zh-CN" sz="1400" dirty="0" smtClean="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smtClean="0">
                <a:latin typeface="Huawei Sans" panose="020C0503030203020204" pitchFamily="34" charset="0"/>
              </a:rPr>
              <a:t>VLANIF 10: 192.168.1.62/26</a:t>
            </a:r>
          </a:p>
          <a:p>
            <a:pPr fontAlgn="ctr"/>
            <a:r>
              <a:rPr lang="en-US" sz="1400" dirty="0" smtClean="0">
                <a:latin typeface="Huawei Sans" panose="020C0503030203020204" pitchFamily="34" charset="0"/>
              </a:rPr>
              <a:t>VLANIF 20: 192.168.1.126/26</a:t>
            </a:r>
          </a:p>
          <a:p>
            <a:pPr fontAlgn="ctr"/>
            <a:r>
              <a:rPr lang="en-US" sz="1400" dirty="0" smtClean="0">
                <a:latin typeface="Huawei Sans" panose="020C0503030203020204" pitchFamily="34" charset="0"/>
              </a:rPr>
              <a:t>VLANIF 30: 192.168.1.190/26</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文本框 28"/>
          <p:cNvSpPr txBox="1"/>
          <p:nvPr/>
        </p:nvSpPr>
        <p:spPr>
          <a:xfrm>
            <a:off x="8277437" y="4091342"/>
            <a:ext cx="1796929" cy="830997"/>
          </a:xfrm>
          <a:prstGeom prst="rect">
            <a:avLst/>
          </a:prstGeom>
          <a:noFill/>
        </p:spPr>
        <p:txBody>
          <a:bodyPr wrap="square" rtlCol="0">
            <a:spAutoFit/>
          </a:bodyPr>
          <a:lstStyle/>
          <a:p>
            <a:pPr algn="ctr" fontAlgn="ctr"/>
            <a:r>
              <a:rPr lang="en-US" sz="1200" dirty="0" smtClean="0">
                <a:latin typeface="Huawei Sans" panose="020C0503030203020204" pitchFamily="34" charset="0"/>
              </a:rPr>
              <a:t>How to divide broadcast domains and avoid the waste of IP addresses?</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云形 29"/>
          <p:cNvSpPr/>
          <p:nvPr/>
        </p:nvSpPr>
        <p:spPr>
          <a:xfrm>
            <a:off x="8033493" y="3984731"/>
            <a:ext cx="2288821" cy="1132007"/>
          </a:xfrm>
          <a:prstGeom prst="cloud">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7998411" y="4683704"/>
            <a:ext cx="1177490" cy="1200329"/>
          </a:xfrm>
          <a:prstGeom prst="rect">
            <a:avLst/>
          </a:prstGeom>
          <a:noFill/>
        </p:spPr>
        <p:txBody>
          <a:bodyPr wrap="square" lIns="91440" tIns="45720" rIns="91440" bIns="45720">
            <a:spAutoFit/>
          </a:bodyPr>
          <a:lstStyle/>
          <a:p>
            <a:pPr algn="ctr"/>
            <a:r>
              <a:rPr lang="zh-CN" altLang="en-US" sz="7200" b="1" dirty="0" smtClean="0">
                <a:ln w="9525">
                  <a:solidFill>
                    <a:prstClr val="white"/>
                  </a:solidFill>
                  <a:prstDash val="solid"/>
                </a:ln>
                <a:solidFill>
                  <a:srgbClr val="F3FBFE">
                    <a:lumMod val="75000"/>
                  </a:srgbClr>
                </a:solidFill>
                <a:effectLst>
                  <a:outerShdw blurRad="12700" dist="38100" dir="2700000" algn="tl" rotWithShape="0">
                    <a:srgbClr val="F3FBFE">
                      <a:lumMod val="60000"/>
                      <a:lumOff val="40000"/>
                    </a:srgbClr>
                  </a:outerShdw>
                </a:effectLst>
                <a:latin typeface="Huawei Sans" panose="020C0503030203020204" pitchFamily="34" charset="0"/>
                <a:sym typeface="Huawei Sans" panose="020C0503030203020204" pitchFamily="34" charset="0"/>
              </a:rPr>
              <a:t>？</a:t>
            </a:r>
            <a:endParaRPr lang="zh-CN" altLang="en-US" sz="7200" b="1" dirty="0">
              <a:ln w="9525">
                <a:solidFill>
                  <a:prstClr val="white"/>
                </a:solidFill>
                <a:prstDash val="solid"/>
              </a:ln>
              <a:solidFill>
                <a:srgbClr val="F3FBFE">
                  <a:lumMod val="75000"/>
                </a:srgbClr>
              </a:solidFill>
              <a:effectLst>
                <a:outerShdw blurRad="12700" dist="38100" dir="2700000" algn="tl" rotWithShape="0">
                  <a:srgbClr val="F3FBFE">
                    <a:lumMod val="60000"/>
                    <a:lumOff val="40000"/>
                  </a:srgbClr>
                </a:outerShdw>
              </a:effectLst>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39048664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2996762" y="4078932"/>
            <a:ext cx="5335870" cy="2083014"/>
          </a:xfrm>
          <a:prstGeom prst="roundRect">
            <a:avLst>
              <a:gd name="adj" fmla="val 7471"/>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占位符 1"/>
          <p:cNvSpPr>
            <a:spLocks noGrp="1"/>
          </p:cNvSpPr>
          <p:nvPr>
            <p:ph type="body" sz="quarter" idx="10"/>
          </p:nvPr>
        </p:nvSpPr>
        <p:spPr>
          <a:xfrm>
            <a:off x="451878" y="1242453"/>
            <a:ext cx="11120998" cy="4680000"/>
          </a:xfrm>
        </p:spPr>
        <p:txBody>
          <a:bodyPr/>
          <a:lstStyle/>
          <a:p>
            <a:pPr algn="l" fontAlgn="ctr"/>
            <a:r>
              <a:rPr lang="en-US" sz="1200" dirty="0" smtClean="0">
                <a:latin typeface="Huawei Sans" panose="020C0503030203020204" pitchFamily="34" charset="0"/>
              </a:rPr>
              <a:t>VLAN aggregation, also called super-VLAN, partitions a broadcast domain into multiple VLANs (sub-VLANs) on a physical network and aggregates the sub-VLANs into a single logical VLAN (super-VLAN). The sub-VLANs use the same IP subnet and default gateway address, so the number of IP addresses used is reduced.</a:t>
            </a:r>
          </a:p>
          <a:p>
            <a:pPr algn="l" fontAlgn="ctr"/>
            <a:r>
              <a:rPr lang="en-US" sz="1200" b="1" dirty="0" smtClean="0">
                <a:latin typeface="Huawei Sans" panose="020C0503030203020204" pitchFamily="34" charset="0"/>
              </a:rPr>
              <a:t>Sub-VLAN</a:t>
            </a:r>
            <a:r>
              <a:rPr lang="en-US" sz="1200" dirty="0" smtClean="0">
                <a:latin typeface="Huawei Sans" panose="020C0503030203020204" pitchFamily="34" charset="0"/>
              </a:rPr>
              <a:t>: contains only physical interfaces, and is used to isolate broadcast domains. A sub-VLAN cannot be used to create a Layer 3 VLANIF interface. Hosts in each sub-VLAN use the VLANIF interface of its super-VLAN to communicate with external devices at Layer 3.</a:t>
            </a:r>
          </a:p>
          <a:p>
            <a:pPr algn="l" fontAlgn="ctr"/>
            <a:r>
              <a:rPr lang="en-US" sz="1200" b="1" dirty="0" smtClean="0">
                <a:latin typeface="Huawei Sans" panose="020C0503030203020204" pitchFamily="34" charset="0"/>
              </a:rPr>
              <a:t>Super-VLAN</a:t>
            </a:r>
            <a:r>
              <a:rPr lang="en-US" sz="1200" dirty="0" smtClean="0">
                <a:latin typeface="Huawei Sans" panose="020C0503030203020204" pitchFamily="34" charset="0"/>
              </a:rPr>
              <a:t>: A super-VLAN contains only Layer 3 VLANIF interfaces and does not contain physical interfaces. A super-VLAN corresponds to a subnet gateway. Different from a common VLAN, the VLANIF interface status of a super-VLAN depends on the physical interface status of the sub-VLANs in the super-VLAN.</a:t>
            </a:r>
            <a:endParaRPr lang="en-US" sz="1200" dirty="0">
              <a:latin typeface="Huawei Sans" panose="020C0503030203020204" pitchFamily="34" charset="0"/>
            </a:endParaRPr>
          </a:p>
        </p:txBody>
      </p:sp>
      <p:sp>
        <p:nvSpPr>
          <p:cNvPr id="3" name="标题 2"/>
          <p:cNvSpPr>
            <a:spLocks noGrp="1"/>
          </p:cNvSpPr>
          <p:nvPr>
            <p:ph type="title"/>
          </p:nvPr>
        </p:nvSpPr>
        <p:spPr/>
        <p:txBody>
          <a:bodyPr/>
          <a:lstStyle/>
          <a:p>
            <a:pPr fontAlgn="ctr"/>
            <a:r>
              <a:rPr lang="en-US" dirty="0" smtClean="0">
                <a:latin typeface="Huawei Sans" panose="020C0503030203020204" pitchFamily="34" charset="0"/>
              </a:rPr>
              <a:t>Overview of VLAN Aggregation</a:t>
            </a:r>
            <a:endParaRPr lang="en-US" dirty="0">
              <a:latin typeface="Huawei Sans" panose="020C0503030203020204" pitchFamily="34" charset="0"/>
            </a:endParaRPr>
          </a:p>
        </p:txBody>
      </p:sp>
      <p:sp>
        <p:nvSpPr>
          <p:cNvPr id="5" name="圆角矩形 4"/>
          <p:cNvSpPr/>
          <p:nvPr/>
        </p:nvSpPr>
        <p:spPr>
          <a:xfrm>
            <a:off x="3165999" y="4699339"/>
            <a:ext cx="1575492" cy="128247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4905459" y="4699338"/>
            <a:ext cx="1559737" cy="128247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a:xfrm>
            <a:off x="6629164" y="4699337"/>
            <a:ext cx="1560178" cy="128247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3153266" y="4821568"/>
            <a:ext cx="1585690"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Sub-VLAN 10</a:t>
            </a:r>
          </a:p>
          <a:p>
            <a:pPr algn="ctr" fontAlgn="ctr"/>
            <a:r>
              <a:rPr lang="en-US" sz="1200" dirty="0" smtClean="0">
                <a:latin typeface="Huawei Sans" panose="020C0503030203020204" pitchFamily="34" charset="0"/>
              </a:rPr>
              <a:t>Broadcast domain 1</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p:cNvSpPr txBox="1"/>
          <p:nvPr/>
        </p:nvSpPr>
        <p:spPr>
          <a:xfrm>
            <a:off x="4901949" y="4821568"/>
            <a:ext cx="1585690"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Sub-VLAN 20</a:t>
            </a:r>
          </a:p>
          <a:p>
            <a:pPr algn="ctr" fontAlgn="ctr"/>
            <a:r>
              <a:rPr lang="en-US" sz="1200" dirty="0" smtClean="0">
                <a:latin typeface="Huawei Sans" panose="020C0503030203020204" pitchFamily="34" charset="0"/>
              </a:rPr>
              <a:t>Broadcast domain 2</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6625875" y="4821568"/>
            <a:ext cx="1585690" cy="461665"/>
          </a:xfrm>
          <a:prstGeom prst="rect">
            <a:avLst/>
          </a:prstGeom>
          <a:noFill/>
        </p:spPr>
        <p:txBody>
          <a:bodyPr wrap="none" rtlCol="0">
            <a:spAutoFit/>
          </a:bodyPr>
          <a:lstStyle/>
          <a:p>
            <a:pPr algn="ctr" fontAlgn="ctr"/>
            <a:r>
              <a:rPr lang="en-US" sz="1200" dirty="0" smtClean="0">
                <a:latin typeface="Huawei Sans" panose="020C0503030203020204" pitchFamily="34" charset="0"/>
              </a:rPr>
              <a:t>Sub-VLAN 30</a:t>
            </a:r>
          </a:p>
          <a:p>
            <a:pPr algn="ctr" fontAlgn="ctr"/>
            <a:r>
              <a:rPr lang="en-US" sz="1200" dirty="0" smtClean="0">
                <a:latin typeface="Huawei Sans" panose="020C0503030203020204" pitchFamily="34" charset="0"/>
              </a:rPr>
              <a:t>Broadcast domain 3</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3935677" y="3791469"/>
            <a:ext cx="3372416" cy="57255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Super-VLAN 100</a:t>
            </a:r>
          </a:p>
          <a:p>
            <a:pPr algn="ctr" fontAlgn="ctr"/>
            <a:r>
              <a:rPr lang="en-US" sz="1200" dirty="0" smtClean="0">
                <a:solidFill>
                  <a:schemeClr val="bg1"/>
                </a:solidFill>
                <a:latin typeface="Huawei Sans" panose="020C0503030203020204" pitchFamily="34" charset="0"/>
              </a:rPr>
              <a:t>VLANIF100: 192.168.1.254/24</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3114816" y="5493758"/>
            <a:ext cx="5121429" cy="398818"/>
          </a:xfrm>
          <a:prstGeom prst="rect">
            <a:avLst/>
          </a:prstGeom>
          <a:solidFill>
            <a:srgbClr val="99DFF9"/>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200" dirty="0" smtClean="0">
                <a:solidFill>
                  <a:schemeClr val="bg1"/>
                </a:solidFill>
                <a:latin typeface="Huawei Sans" panose="020C0503030203020204" pitchFamily="34" charset="0"/>
              </a:rPr>
              <a:t>192.168.1.0/24</a:t>
            </a:r>
            <a:endParaRPr lang="en-US" altLang="zh-CN"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5951891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1293971" y="3680233"/>
            <a:ext cx="1462376" cy="1882060"/>
          </a:xfrm>
          <a:prstGeom prst="roundRect">
            <a:avLst>
              <a:gd name="adj" fmla="val 1050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a:xfrm>
            <a:off x="2859732" y="3680233"/>
            <a:ext cx="1426137" cy="1882059"/>
          </a:xfrm>
          <a:prstGeom prst="roundRect">
            <a:avLst>
              <a:gd name="adj" fmla="val 1124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圆角矩形 18"/>
          <p:cNvSpPr/>
          <p:nvPr/>
        </p:nvSpPr>
        <p:spPr>
          <a:xfrm>
            <a:off x="4399736" y="3680233"/>
            <a:ext cx="1442847" cy="1882059"/>
          </a:xfrm>
          <a:prstGeom prst="roundRect">
            <a:avLst>
              <a:gd name="adj" fmla="val 1041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文本占位符 30"/>
          <p:cNvSpPr>
            <a:spLocks noGrp="1"/>
          </p:cNvSpPr>
          <p:nvPr>
            <p:ph type="body" sz="quarter" idx="10"/>
          </p:nvPr>
        </p:nvSpPr>
        <p:spPr>
          <a:xfrm>
            <a:off x="6156157" y="2552699"/>
            <a:ext cx="5601895" cy="3369753"/>
          </a:xfrm>
        </p:spPr>
        <p:txBody>
          <a:bodyPr/>
          <a:lstStyle/>
          <a:p>
            <a:pPr marL="0" indent="0" algn="l" fontAlgn="ctr">
              <a:buNone/>
            </a:pPr>
            <a:r>
              <a:rPr lang="en-US" sz="1800" dirty="0" smtClean="0">
                <a:latin typeface="Huawei Sans" panose="020C0503030203020204" pitchFamily="34" charset="0"/>
              </a:rPr>
              <a:t>VLAN aggregation maps each sub-VLAN to a broadcast domain, associates a super-VLAN with multiple sub-VLANs, and then assigns just one IP subnet to the super-VLAN. This ensures that all sub-VLANs use the IP address of the associated super-VLAN as the gateway IP address to implement Layer 3 connectivity.</a:t>
            </a:r>
            <a:endParaRPr lang="en-US" sz="1800" dirty="0">
              <a:latin typeface="Huawei Sans" panose="020C0503030203020204" pitchFamily="34" charset="0"/>
            </a:endParaRPr>
          </a:p>
        </p:txBody>
      </p:sp>
      <p:sp>
        <p:nvSpPr>
          <p:cNvPr id="4" name="标题 3"/>
          <p:cNvSpPr>
            <a:spLocks noGrp="1"/>
          </p:cNvSpPr>
          <p:nvPr>
            <p:ph type="title"/>
          </p:nvPr>
        </p:nvSpPr>
        <p:spPr/>
        <p:txBody>
          <a:bodyPr/>
          <a:lstStyle/>
          <a:p>
            <a:pPr fontAlgn="ctr"/>
            <a:r>
              <a:rPr lang="en-US" dirty="0" smtClean="0">
                <a:latin typeface="Huawei Sans" panose="020C0503030203020204" pitchFamily="34" charset="0"/>
              </a:rPr>
              <a:t>Principle of VLAN Aggregation</a:t>
            </a:r>
            <a:endParaRPr lang="en-US" dirty="0">
              <a:latin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28596" y="2297515"/>
            <a:ext cx="540000" cy="442800"/>
          </a:xfrm>
          <a:prstGeom prst="rect">
            <a:avLst/>
          </a:prstGeom>
        </p:spPr>
      </p:pic>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817400" y="3851484"/>
            <a:ext cx="540000" cy="442800"/>
          </a:xfrm>
          <a:prstGeom prst="rect">
            <a:avLst/>
          </a:prstGeom>
        </p:spPr>
      </p:pic>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27659" y="3851484"/>
            <a:ext cx="540000" cy="442800"/>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713310" y="3851484"/>
            <a:ext cx="540000" cy="442800"/>
          </a:xfrm>
          <a:prstGeom prst="rect">
            <a:avLst/>
          </a:prstGeom>
        </p:spPr>
      </p:pic>
      <p:cxnSp>
        <p:nvCxnSpPr>
          <p:cNvPr id="8" name="直接连接符 7"/>
          <p:cNvCxnSpPr>
            <a:stCxn id="3" idx="2"/>
            <a:endCxn id="5" idx="0"/>
          </p:cNvCxnSpPr>
          <p:nvPr/>
        </p:nvCxnSpPr>
        <p:spPr>
          <a:xfrm flipH="1">
            <a:off x="2087400" y="2740315"/>
            <a:ext cx="1411196" cy="111116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 idx="2"/>
            <a:endCxn id="6" idx="0"/>
          </p:cNvCxnSpPr>
          <p:nvPr/>
        </p:nvCxnSpPr>
        <p:spPr>
          <a:xfrm flipH="1">
            <a:off x="3497659" y="2740315"/>
            <a:ext cx="937" cy="111116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 idx="2"/>
            <a:endCxn id="7" idx="0"/>
          </p:cNvCxnSpPr>
          <p:nvPr/>
        </p:nvCxnSpPr>
        <p:spPr>
          <a:xfrm>
            <a:off x="3498596" y="2740315"/>
            <a:ext cx="1484714" cy="1111169"/>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 name="图片 10" descr="PC.png"/>
          <p:cNvPicPr>
            <a:picLocks noChangeAspect="1"/>
          </p:cNvPicPr>
          <p:nvPr/>
        </p:nvPicPr>
        <p:blipFill>
          <a:blip r:embed="rId5" cstate="print"/>
          <a:stretch>
            <a:fillRect/>
          </a:stretch>
        </p:blipFill>
        <p:spPr>
          <a:xfrm>
            <a:off x="1820888" y="4385215"/>
            <a:ext cx="539063" cy="414000"/>
          </a:xfrm>
          <a:prstGeom prst="rect">
            <a:avLst/>
          </a:prstGeom>
        </p:spPr>
      </p:pic>
      <p:pic>
        <p:nvPicPr>
          <p:cNvPr id="12" name="图片 11" descr="PC.png"/>
          <p:cNvPicPr>
            <a:picLocks noChangeAspect="1"/>
          </p:cNvPicPr>
          <p:nvPr/>
        </p:nvPicPr>
        <p:blipFill>
          <a:blip r:embed="rId5" cstate="print"/>
          <a:stretch>
            <a:fillRect/>
          </a:stretch>
        </p:blipFill>
        <p:spPr>
          <a:xfrm>
            <a:off x="3232084" y="4385215"/>
            <a:ext cx="539063" cy="414000"/>
          </a:xfrm>
          <a:prstGeom prst="rect">
            <a:avLst/>
          </a:prstGeom>
        </p:spPr>
      </p:pic>
      <p:pic>
        <p:nvPicPr>
          <p:cNvPr id="13" name="图片 12" descr="PC.png"/>
          <p:cNvPicPr>
            <a:picLocks noChangeAspect="1"/>
          </p:cNvPicPr>
          <p:nvPr/>
        </p:nvPicPr>
        <p:blipFill>
          <a:blip r:embed="rId5" cstate="print"/>
          <a:stretch>
            <a:fillRect/>
          </a:stretch>
        </p:blipFill>
        <p:spPr>
          <a:xfrm>
            <a:off x="4716329" y="4385215"/>
            <a:ext cx="539063" cy="414000"/>
          </a:xfrm>
          <a:prstGeom prst="rect">
            <a:avLst/>
          </a:prstGeom>
        </p:spPr>
      </p:pic>
      <p:sp>
        <p:nvSpPr>
          <p:cNvPr id="14" name="文本框 13"/>
          <p:cNvSpPr txBox="1"/>
          <p:nvPr/>
        </p:nvSpPr>
        <p:spPr>
          <a:xfrm>
            <a:off x="1239441" y="4823628"/>
            <a:ext cx="1507381"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10</a:t>
            </a:r>
          </a:p>
          <a:p>
            <a:pPr algn="ctr" fontAlgn="ctr"/>
            <a:r>
              <a:rPr lang="en-US" sz="1400" dirty="0" smtClean="0">
                <a:latin typeface="Huawei Sans" panose="020C0503030203020204" pitchFamily="34" charset="0"/>
              </a:rPr>
              <a:t>192.168.1.0 -192.168.1.63/24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文本框 14"/>
          <p:cNvSpPr txBox="1"/>
          <p:nvPr/>
        </p:nvSpPr>
        <p:spPr>
          <a:xfrm>
            <a:off x="2771205" y="4821031"/>
            <a:ext cx="1599725"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20</a:t>
            </a:r>
          </a:p>
          <a:p>
            <a:pPr algn="ctr" fontAlgn="ctr"/>
            <a:r>
              <a:rPr lang="en-US" sz="1400" dirty="0" smtClean="0">
                <a:latin typeface="Huawei Sans" panose="020C0503030203020204" pitchFamily="34" charset="0"/>
              </a:rPr>
              <a:t>192.168.1.64 -192.168.1.127/24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文本框 15"/>
          <p:cNvSpPr txBox="1"/>
          <p:nvPr/>
        </p:nvSpPr>
        <p:spPr>
          <a:xfrm>
            <a:off x="4309234" y="4801716"/>
            <a:ext cx="1592403" cy="738664"/>
          </a:xfrm>
          <a:prstGeom prst="rect">
            <a:avLst/>
          </a:prstGeom>
          <a:noFill/>
        </p:spPr>
        <p:txBody>
          <a:bodyPr wrap="square" rtlCol="0">
            <a:spAutoFit/>
          </a:bodyPr>
          <a:lstStyle/>
          <a:p>
            <a:pPr algn="ctr" fontAlgn="ctr"/>
            <a:r>
              <a:rPr lang="en-US" sz="1400" dirty="0" smtClean="0">
                <a:latin typeface="Huawei Sans" panose="020C0503030203020204" pitchFamily="34" charset="0"/>
              </a:rPr>
              <a:t>Sub-VLAN 30</a:t>
            </a:r>
          </a:p>
          <a:p>
            <a:pPr algn="ctr" fontAlgn="ctr"/>
            <a:r>
              <a:rPr lang="en-US" sz="1400" dirty="0" smtClean="0">
                <a:latin typeface="Huawei Sans" panose="020C0503030203020204" pitchFamily="34" charset="0"/>
              </a:rPr>
              <a:t>192.168.1.128 -192.168.1.191/24</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文本框 19"/>
          <p:cNvSpPr txBox="1"/>
          <p:nvPr/>
        </p:nvSpPr>
        <p:spPr>
          <a:xfrm>
            <a:off x="1234195" y="5667237"/>
            <a:ext cx="5261856" cy="646331"/>
          </a:xfrm>
          <a:prstGeom prst="rect">
            <a:avLst/>
          </a:prstGeom>
          <a:noFill/>
        </p:spPr>
        <p:txBody>
          <a:bodyPr wrap="square" rtlCol="0">
            <a:spAutoFit/>
          </a:bodyPr>
          <a:lstStyle/>
          <a:p>
            <a:pPr fontAlgn="ctr"/>
            <a:r>
              <a:rPr lang="en-US" dirty="0" smtClean="0">
                <a:solidFill>
                  <a:srgbClr val="EC7061"/>
                </a:solidFill>
                <a:latin typeface="Huawei Sans" panose="020C0503030203020204" pitchFamily="34" charset="0"/>
              </a:rPr>
              <a:t>The default gateway address of all hosts is 192.168.1.254/24.</a:t>
            </a:r>
            <a:endParaRPr lang="en-US" altLang="zh-CN"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矩形 31"/>
          <p:cNvSpPr/>
          <p:nvPr/>
        </p:nvSpPr>
        <p:spPr>
          <a:xfrm>
            <a:off x="1820888" y="1612177"/>
            <a:ext cx="3372416" cy="57255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sz="1600" dirty="0" smtClean="0">
                <a:solidFill>
                  <a:schemeClr val="bg1"/>
                </a:solidFill>
                <a:latin typeface="Huawei Sans" panose="020C0503030203020204" pitchFamily="34" charset="0"/>
              </a:rPr>
              <a:t>Super-VLAN 100</a:t>
            </a:r>
          </a:p>
          <a:p>
            <a:pPr algn="ctr" fontAlgn="ctr"/>
            <a:r>
              <a:rPr lang="en-US" sz="1600" dirty="0" smtClean="0">
                <a:solidFill>
                  <a:schemeClr val="bg1"/>
                </a:solidFill>
                <a:latin typeface="Huawei Sans" panose="020C0503030203020204" pitchFamily="34" charset="0"/>
              </a:rPr>
              <a:t>VLANIF 100: 192.168.1.254/24</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8224894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lgn="l" fontAlgn="ctr">
              <a:buNone/>
            </a:pPr>
            <a:r>
              <a:rPr lang="en-US" sz="1400" dirty="0" smtClean="0">
                <a:latin typeface="Huawei Sans" panose="020C0503030203020204" pitchFamily="34" charset="0"/>
              </a:rPr>
              <a:t>For traditional VLAN technology, each VLAN needs to be assigned a different IP address segment. In this example, four IP address segments and four routes are required. In super-VLAN mode, only one IP address segment needs to be allocated. Layer 2 VLANs of the super-VLAN share the same IP address segment and Layer 3 gateway. In addition, Layer 2 isolation is implemented between VLANs.</a:t>
            </a:r>
          </a:p>
          <a:p>
            <a:pPr algn="l" fontAlgn="ctr"/>
            <a:endParaRPr lang="en-US" altLang="zh-CN" sz="1400" dirty="0">
              <a:latin typeface="Huawei Sans" panose="020C0503030203020204" pitchFamily="34" charset="0"/>
            </a:endParaRPr>
          </a:p>
        </p:txBody>
      </p:sp>
      <p:sp>
        <p:nvSpPr>
          <p:cNvPr id="2" name="标题 1"/>
          <p:cNvSpPr>
            <a:spLocks noGrp="1"/>
          </p:cNvSpPr>
          <p:nvPr>
            <p:ph type="title"/>
          </p:nvPr>
        </p:nvSpPr>
        <p:spPr/>
        <p:txBody>
          <a:bodyPr/>
          <a:lstStyle/>
          <a:p>
            <a:pPr fontAlgn="ctr"/>
            <a:r>
              <a:rPr lang="en-US" dirty="0" smtClean="0">
                <a:latin typeface="Huawei Sans" panose="020C0503030203020204" pitchFamily="34" charset="0"/>
              </a:rPr>
              <a:t>Application of VLAN Aggregation</a:t>
            </a:r>
            <a:endParaRPr lang="en-US" altLang="zh-CN" dirty="0">
              <a:latin typeface="Huawei Sans" panose="020C0503030203020204" pitchFamily="34" charset="0"/>
            </a:endParaRPr>
          </a:p>
        </p:txBody>
      </p:sp>
      <p:grpSp>
        <p:nvGrpSpPr>
          <p:cNvPr id="86" name="组合 85"/>
          <p:cNvGrpSpPr/>
          <p:nvPr/>
        </p:nvGrpSpPr>
        <p:grpSpPr>
          <a:xfrm>
            <a:off x="1109544" y="4404304"/>
            <a:ext cx="2770976" cy="1689999"/>
            <a:chOff x="1790256" y="3970611"/>
            <a:chExt cx="2770976" cy="1689999"/>
          </a:xfrm>
        </p:grpSpPr>
        <p:sp>
          <p:nvSpPr>
            <p:cNvPr id="67" name="Freeform 159"/>
            <p:cNvSpPr/>
            <p:nvPr/>
          </p:nvSpPr>
          <p:spPr>
            <a:xfrm flipH="1">
              <a:off x="1790256" y="4212141"/>
              <a:ext cx="2770976" cy="1448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连接符 68"/>
            <p:cNvCxnSpPr>
              <a:stCxn id="72" idx="0"/>
            </p:cNvCxnSpPr>
            <p:nvPr/>
          </p:nvCxnSpPr>
          <p:spPr>
            <a:xfrm flipV="1">
              <a:off x="2353614" y="4489140"/>
              <a:ext cx="848998" cy="736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endCxn id="73" idx="0"/>
            </p:cNvCxnSpPr>
            <p:nvPr/>
          </p:nvCxnSpPr>
          <p:spPr>
            <a:xfrm>
              <a:off x="3202612" y="4489140"/>
              <a:ext cx="839378" cy="7568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14684" y="4335039"/>
              <a:ext cx="375856" cy="308202"/>
            </a:xfrm>
            <a:prstGeom prst="rect">
              <a:avLst/>
            </a:prstGeom>
          </p:spPr>
        </p:pic>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165686" y="5225454"/>
              <a:ext cx="375856" cy="308202"/>
            </a:xfrm>
            <a:prstGeom prst="rect">
              <a:avLst/>
            </a:prstGeom>
          </p:spPr>
        </p:pic>
        <p:pic>
          <p:nvPicPr>
            <p:cNvPr id="73" name="图片 7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54062" y="5245972"/>
              <a:ext cx="375856" cy="308202"/>
            </a:xfrm>
            <a:prstGeom prst="rect">
              <a:avLst/>
            </a:prstGeom>
          </p:spPr>
        </p:pic>
        <p:sp>
          <p:nvSpPr>
            <p:cNvPr id="74" name="文本框 73"/>
            <p:cNvSpPr txBox="1"/>
            <p:nvPr/>
          </p:nvSpPr>
          <p:spPr>
            <a:xfrm>
              <a:off x="2888743" y="3970611"/>
              <a:ext cx="1239442" cy="261610"/>
            </a:xfrm>
            <a:prstGeom prst="rect">
              <a:avLst/>
            </a:prstGeom>
            <a:noFill/>
          </p:spPr>
          <p:txBody>
            <a:bodyPr wrap="none" rtlCol="0">
              <a:spAutoFit/>
            </a:bodyPr>
            <a:lstStyle/>
            <a:p>
              <a:pPr fontAlgn="ctr"/>
              <a:r>
                <a:rPr lang="en-US" sz="1100" dirty="0" smtClean="0">
                  <a:latin typeface="Huawei Sans" panose="020C0503030203020204" pitchFamily="34" charset="0"/>
                </a:rPr>
                <a:t>Layer 3 gateway</a:t>
              </a:r>
              <a:endParaRPr lang="en-US" altLang="zh-CN" sz="1100" dirty="0">
                <a:latin typeface="Huawei Sans" panose="020C0503030203020204" pitchFamily="34" charset="0"/>
              </a:endParaRPr>
            </a:p>
          </p:txBody>
        </p:sp>
      </p:grpSp>
      <p:grpSp>
        <p:nvGrpSpPr>
          <p:cNvPr id="87" name="组合 86"/>
          <p:cNvGrpSpPr/>
          <p:nvPr/>
        </p:nvGrpSpPr>
        <p:grpSpPr>
          <a:xfrm>
            <a:off x="6817311" y="4432306"/>
            <a:ext cx="2770976" cy="1694643"/>
            <a:chOff x="1790256" y="3965967"/>
            <a:chExt cx="2770976" cy="1694643"/>
          </a:xfrm>
        </p:grpSpPr>
        <p:sp>
          <p:nvSpPr>
            <p:cNvPr id="88" name="Freeform 159"/>
            <p:cNvSpPr/>
            <p:nvPr/>
          </p:nvSpPr>
          <p:spPr>
            <a:xfrm flipH="1">
              <a:off x="1790256" y="4212141"/>
              <a:ext cx="2770976" cy="14484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9" name="直接连接符 88"/>
            <p:cNvCxnSpPr>
              <a:stCxn id="92" idx="0"/>
            </p:cNvCxnSpPr>
            <p:nvPr/>
          </p:nvCxnSpPr>
          <p:spPr>
            <a:xfrm flipV="1">
              <a:off x="2353614" y="4489140"/>
              <a:ext cx="848998" cy="7363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endCxn id="93" idx="0"/>
            </p:cNvCxnSpPr>
            <p:nvPr/>
          </p:nvCxnSpPr>
          <p:spPr>
            <a:xfrm>
              <a:off x="3202612" y="4489140"/>
              <a:ext cx="839378" cy="7568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14684" y="4335039"/>
              <a:ext cx="375856" cy="308202"/>
            </a:xfrm>
            <a:prstGeom prst="rect">
              <a:avLst/>
            </a:prstGeom>
          </p:spPr>
        </p:pic>
        <p:pic>
          <p:nvPicPr>
            <p:cNvPr id="92" name="图片 9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165686" y="5225454"/>
              <a:ext cx="375856" cy="308202"/>
            </a:xfrm>
            <a:prstGeom prst="rect">
              <a:avLst/>
            </a:prstGeom>
          </p:spPr>
        </p:pic>
        <p:pic>
          <p:nvPicPr>
            <p:cNvPr id="93" name="图片 9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54062" y="5245972"/>
              <a:ext cx="375856" cy="308202"/>
            </a:xfrm>
            <a:prstGeom prst="rect">
              <a:avLst/>
            </a:prstGeom>
          </p:spPr>
        </p:pic>
        <p:sp>
          <p:nvSpPr>
            <p:cNvPr id="94" name="文本框 93"/>
            <p:cNvSpPr txBox="1"/>
            <p:nvPr/>
          </p:nvSpPr>
          <p:spPr>
            <a:xfrm>
              <a:off x="2872066" y="3965967"/>
              <a:ext cx="1239442" cy="261610"/>
            </a:xfrm>
            <a:prstGeom prst="rect">
              <a:avLst/>
            </a:prstGeom>
            <a:noFill/>
          </p:spPr>
          <p:txBody>
            <a:bodyPr wrap="none" rtlCol="0">
              <a:spAutoFit/>
            </a:bodyPr>
            <a:lstStyle/>
            <a:p>
              <a:pPr fontAlgn="ctr"/>
              <a:r>
                <a:rPr lang="en-US" sz="1100" dirty="0" smtClean="0">
                  <a:latin typeface="Huawei Sans" panose="020C0503030203020204" pitchFamily="34" charset="0"/>
                </a:rPr>
                <a:t>Layer 3 gateway</a:t>
              </a:r>
              <a:endParaRPr lang="en-US" altLang="zh-CN" sz="1100" dirty="0">
                <a:latin typeface="Huawei Sans" panose="020C0503030203020204" pitchFamily="34" charset="0"/>
              </a:endParaRPr>
            </a:p>
          </p:txBody>
        </p:sp>
      </p:grpSp>
      <p:sp>
        <p:nvSpPr>
          <p:cNvPr id="95" name="文本框 94"/>
          <p:cNvSpPr txBox="1"/>
          <p:nvPr/>
        </p:nvSpPr>
        <p:spPr>
          <a:xfrm>
            <a:off x="3880520" y="5286714"/>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2 10.10.1.0/24</a:t>
            </a:r>
            <a:endParaRPr lang="en-US" altLang="zh-CN" sz="1100" dirty="0">
              <a:latin typeface="Huawei Sans" panose="020C0503030203020204" pitchFamily="34" charset="0"/>
            </a:endParaRPr>
          </a:p>
        </p:txBody>
      </p:sp>
      <p:sp>
        <p:nvSpPr>
          <p:cNvPr id="96" name="文本框 95"/>
          <p:cNvSpPr txBox="1"/>
          <p:nvPr/>
        </p:nvSpPr>
        <p:spPr>
          <a:xfrm>
            <a:off x="3878987" y="5499868"/>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3 10.10.2.0/24</a:t>
            </a:r>
            <a:endParaRPr lang="en-US" altLang="zh-CN" sz="1100" dirty="0">
              <a:latin typeface="Huawei Sans" panose="020C0503030203020204" pitchFamily="34" charset="0"/>
            </a:endParaRPr>
          </a:p>
        </p:txBody>
      </p:sp>
      <p:sp>
        <p:nvSpPr>
          <p:cNvPr id="97" name="文本框 96"/>
          <p:cNvSpPr txBox="1"/>
          <p:nvPr/>
        </p:nvSpPr>
        <p:spPr>
          <a:xfrm>
            <a:off x="3880520" y="5700135"/>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4 10.10.3.0/24</a:t>
            </a:r>
            <a:endParaRPr lang="en-US" altLang="zh-CN" sz="1100" dirty="0">
              <a:latin typeface="Huawei Sans" panose="020C0503030203020204" pitchFamily="34" charset="0"/>
            </a:endParaRPr>
          </a:p>
        </p:txBody>
      </p:sp>
      <p:sp>
        <p:nvSpPr>
          <p:cNvPr id="98" name="文本框 97"/>
          <p:cNvSpPr txBox="1"/>
          <p:nvPr/>
        </p:nvSpPr>
        <p:spPr>
          <a:xfrm>
            <a:off x="3869370" y="5920334"/>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5 10.10.4.0/24</a:t>
            </a:r>
            <a:endParaRPr lang="en-US" altLang="zh-CN" sz="1100" dirty="0">
              <a:latin typeface="Huawei Sans" panose="020C0503030203020204" pitchFamily="34" charset="0"/>
            </a:endParaRPr>
          </a:p>
        </p:txBody>
      </p:sp>
      <p:sp>
        <p:nvSpPr>
          <p:cNvPr id="99" name="文本框 98"/>
          <p:cNvSpPr txBox="1"/>
          <p:nvPr/>
        </p:nvSpPr>
        <p:spPr>
          <a:xfrm>
            <a:off x="9628767" y="5302357"/>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2 10.10.1.0/24</a:t>
            </a:r>
            <a:endParaRPr lang="en-US" altLang="zh-CN" sz="1100" dirty="0">
              <a:latin typeface="Huawei Sans" panose="020C0503030203020204" pitchFamily="34" charset="0"/>
            </a:endParaRPr>
          </a:p>
        </p:txBody>
      </p:sp>
      <p:sp>
        <p:nvSpPr>
          <p:cNvPr id="100" name="文本框 99"/>
          <p:cNvSpPr txBox="1"/>
          <p:nvPr/>
        </p:nvSpPr>
        <p:spPr>
          <a:xfrm>
            <a:off x="9627234" y="5515511"/>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3 10.10.1.0/24</a:t>
            </a:r>
            <a:endParaRPr lang="en-US" altLang="zh-CN" sz="1100" dirty="0">
              <a:latin typeface="Huawei Sans" panose="020C0503030203020204" pitchFamily="34" charset="0"/>
            </a:endParaRPr>
          </a:p>
        </p:txBody>
      </p:sp>
      <p:sp>
        <p:nvSpPr>
          <p:cNvPr id="101" name="文本框 100"/>
          <p:cNvSpPr txBox="1"/>
          <p:nvPr/>
        </p:nvSpPr>
        <p:spPr>
          <a:xfrm>
            <a:off x="9628767" y="5715778"/>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4 10.10.1.0/24</a:t>
            </a:r>
            <a:endParaRPr lang="en-US" altLang="zh-CN" sz="1100" dirty="0">
              <a:latin typeface="Huawei Sans" panose="020C0503030203020204" pitchFamily="34" charset="0"/>
            </a:endParaRPr>
          </a:p>
        </p:txBody>
      </p:sp>
      <p:sp>
        <p:nvSpPr>
          <p:cNvPr id="102" name="文本框 101"/>
          <p:cNvSpPr txBox="1"/>
          <p:nvPr/>
        </p:nvSpPr>
        <p:spPr>
          <a:xfrm>
            <a:off x="9617617" y="5935977"/>
            <a:ext cx="1491114" cy="261610"/>
          </a:xfrm>
          <a:prstGeom prst="rect">
            <a:avLst/>
          </a:prstGeom>
          <a:noFill/>
        </p:spPr>
        <p:txBody>
          <a:bodyPr wrap="none" rtlCol="0">
            <a:spAutoFit/>
          </a:bodyPr>
          <a:lstStyle/>
          <a:p>
            <a:pPr fontAlgn="ctr"/>
            <a:r>
              <a:rPr lang="en-US" sz="1100" dirty="0" smtClean="0">
                <a:latin typeface="Huawei Sans" panose="020C0503030203020204" pitchFamily="34" charset="0"/>
              </a:rPr>
              <a:t>VLAN 5 10.10.1.0/24</a:t>
            </a:r>
            <a:endParaRPr lang="en-US" altLang="zh-CN" sz="1100" dirty="0">
              <a:latin typeface="Huawei Sans" panose="020C0503030203020204" pitchFamily="34" charset="0"/>
            </a:endParaRPr>
          </a:p>
        </p:txBody>
      </p:sp>
      <p:sp>
        <p:nvSpPr>
          <p:cNvPr id="103" name="文本框 102"/>
          <p:cNvSpPr txBox="1"/>
          <p:nvPr/>
        </p:nvSpPr>
        <p:spPr>
          <a:xfrm>
            <a:off x="3441569" y="3825108"/>
            <a:ext cx="1951444" cy="494583"/>
          </a:xfrm>
          <a:prstGeom prst="rect">
            <a:avLst/>
          </a:prstGeom>
          <a:solidFill>
            <a:srgbClr val="FFFFCC"/>
          </a:solidFill>
          <a:ln w="12700" cap="flat" cmpd="sng" algn="ctr">
            <a:solidFill>
              <a:srgbClr val="FFD17D"/>
            </a:solidFill>
            <a:prstDash val="solid"/>
            <a:miter lim="800000"/>
          </a:ln>
          <a:effectLst/>
        </p:spPr>
        <p:txBody>
          <a:bodyPr rtlCol="0" anchor="ctr"/>
          <a:lstStyle>
            <a:defPPr>
              <a:defRPr lang="en-US"/>
            </a:defPPr>
            <a:lvl1pPr marR="0" lvl="0" indent="0" defTabSz="914400" fontAlgn="auto">
              <a:lnSpc>
                <a:spcPts val="2200"/>
              </a:lnSpc>
              <a:spcBef>
                <a:spcPts val="0"/>
              </a:spcBef>
              <a:spcAft>
                <a:spcPts val="0"/>
              </a:spcAft>
              <a:buClrTx/>
              <a:buSzTx/>
              <a:buFontTx/>
              <a:buNone/>
              <a:tabLst/>
              <a:defRPr kumimoji="0" sz="1600" b="0" i="1" u="none" strike="noStrike" kern="0" cap="none" spc="0" normalizeH="0" baseline="0">
                <a:ln>
                  <a:noFill/>
                </a:ln>
                <a:solidFill>
                  <a:srgbClr val="EC7061"/>
                </a:solidFill>
                <a:effectLst/>
                <a:uLnTx/>
                <a:uFillTx/>
                <a:latin typeface="Huawei Sans"/>
                <a:ea typeface="方正兰亭黑简体"/>
              </a:defRPr>
            </a:lvl1pPr>
            <a:lvl2pPr>
              <a:defRPr>
                <a:solidFill>
                  <a:schemeClr val="tx1"/>
                </a:solidFill>
                <a:latin typeface="Arial"/>
              </a:defRPr>
            </a:lvl2pPr>
            <a:lvl3pPr>
              <a:defRPr>
                <a:solidFill>
                  <a:schemeClr val="tx1"/>
                </a:solidFill>
                <a:latin typeface="Arial"/>
              </a:defRPr>
            </a:lvl3pPr>
            <a:lvl4pPr>
              <a:defRPr>
                <a:solidFill>
                  <a:schemeClr val="tx1"/>
                </a:solidFill>
                <a:latin typeface="Arial"/>
              </a:defRPr>
            </a:lvl4pPr>
            <a:lvl5pPr>
              <a:defRPr>
                <a:solidFill>
                  <a:schemeClr val="tx1"/>
                </a:solidFill>
                <a:latin typeface="Arial"/>
              </a:defRPr>
            </a:lvl5pPr>
            <a:lvl6pPr>
              <a:defRPr>
                <a:solidFill>
                  <a:schemeClr val="tx1"/>
                </a:solidFill>
                <a:latin typeface="Arial"/>
              </a:defRPr>
            </a:lvl6pPr>
            <a:lvl7pPr>
              <a:defRPr>
                <a:solidFill>
                  <a:schemeClr val="tx1"/>
                </a:solidFill>
                <a:latin typeface="Arial"/>
              </a:defRPr>
            </a:lvl7pPr>
            <a:lvl8pPr>
              <a:defRPr>
                <a:solidFill>
                  <a:schemeClr val="tx1"/>
                </a:solidFill>
                <a:latin typeface="Arial"/>
              </a:defRPr>
            </a:lvl8pPr>
            <a:lvl9pPr>
              <a:defRPr>
                <a:solidFill>
                  <a:schemeClr val="tx1"/>
                </a:solidFill>
                <a:latin typeface="Arial"/>
              </a:defRPr>
            </a:lvl9pPr>
          </a:lstStyle>
          <a:p>
            <a:r>
              <a:rPr lang="en-US" sz="1200" i="0" dirty="0"/>
              <a:t>Four VLANs and four gateways</a:t>
            </a:r>
          </a:p>
        </p:txBody>
      </p:sp>
      <p:sp>
        <p:nvSpPr>
          <p:cNvPr id="104" name="文本框 103"/>
          <p:cNvSpPr txBox="1"/>
          <p:nvPr/>
        </p:nvSpPr>
        <p:spPr>
          <a:xfrm>
            <a:off x="9606620" y="5053758"/>
            <a:ext cx="1088760" cy="261610"/>
          </a:xfrm>
          <a:prstGeom prst="rect">
            <a:avLst/>
          </a:prstGeom>
          <a:noFill/>
        </p:spPr>
        <p:txBody>
          <a:bodyPr wrap="none" rtlCol="0">
            <a:spAutoFit/>
          </a:bodyPr>
          <a:lstStyle/>
          <a:p>
            <a:pPr fontAlgn="ctr"/>
            <a:r>
              <a:rPr lang="en-US" sz="1100" dirty="0" smtClean="0">
                <a:latin typeface="Huawei Sans" panose="020C0503030203020204" pitchFamily="34" charset="0"/>
              </a:rPr>
              <a:t>Super-VLAN 8</a:t>
            </a:r>
            <a:endParaRPr lang="en-US" altLang="zh-CN" sz="1100" dirty="0">
              <a:latin typeface="Huawei Sans" panose="020C0503030203020204" pitchFamily="34" charset="0"/>
            </a:endParaRPr>
          </a:p>
        </p:txBody>
      </p:sp>
      <p:sp>
        <p:nvSpPr>
          <p:cNvPr id="105" name="文本框 104"/>
          <p:cNvSpPr txBox="1"/>
          <p:nvPr/>
        </p:nvSpPr>
        <p:spPr>
          <a:xfrm>
            <a:off x="1907695" y="5683448"/>
            <a:ext cx="1200970" cy="261610"/>
          </a:xfrm>
          <a:prstGeom prst="rect">
            <a:avLst/>
          </a:prstGeom>
          <a:noFill/>
        </p:spPr>
        <p:txBody>
          <a:bodyPr wrap="none" rtlCol="0">
            <a:spAutoFit/>
          </a:bodyPr>
          <a:lstStyle/>
          <a:p>
            <a:pPr fontAlgn="ctr"/>
            <a:r>
              <a:rPr lang="en-US" sz="1100" dirty="0" smtClean="0">
                <a:latin typeface="Huawei Sans" panose="020C0503030203020204" pitchFamily="34" charset="0"/>
              </a:rPr>
              <a:t>Branch network</a:t>
            </a:r>
            <a:endParaRPr lang="en-US" sz="1100" dirty="0">
              <a:latin typeface="Huawei Sans" panose="020C0503030203020204" pitchFamily="34" charset="0"/>
            </a:endParaRPr>
          </a:p>
        </p:txBody>
      </p:sp>
      <p:sp>
        <p:nvSpPr>
          <p:cNvPr id="107" name="文本框 106"/>
          <p:cNvSpPr txBox="1"/>
          <p:nvPr/>
        </p:nvSpPr>
        <p:spPr>
          <a:xfrm>
            <a:off x="7623586" y="5683448"/>
            <a:ext cx="1200970" cy="261610"/>
          </a:xfrm>
          <a:prstGeom prst="rect">
            <a:avLst/>
          </a:prstGeom>
          <a:noFill/>
        </p:spPr>
        <p:txBody>
          <a:bodyPr wrap="none" rtlCol="0">
            <a:spAutoFit/>
          </a:bodyPr>
          <a:lstStyle/>
          <a:p>
            <a:pPr fontAlgn="ctr"/>
            <a:r>
              <a:rPr lang="en-US" sz="1100" dirty="0" smtClean="0">
                <a:latin typeface="Huawei Sans" panose="020C0503030203020204" pitchFamily="34" charset="0"/>
              </a:rPr>
              <a:t>Branch network</a:t>
            </a:r>
            <a:endParaRPr lang="en-US" sz="1100" dirty="0">
              <a:latin typeface="Huawei Sans" panose="020C0503030203020204" pitchFamily="34" charset="0"/>
            </a:endParaRPr>
          </a:p>
        </p:txBody>
      </p:sp>
      <p:sp>
        <p:nvSpPr>
          <p:cNvPr id="108" name="文本框 107"/>
          <p:cNvSpPr txBox="1"/>
          <p:nvPr/>
        </p:nvSpPr>
        <p:spPr>
          <a:xfrm>
            <a:off x="6931742" y="3822837"/>
            <a:ext cx="4223162" cy="499124"/>
          </a:xfrm>
          <a:prstGeom prst="rect">
            <a:avLst/>
          </a:prstGeom>
          <a:solidFill>
            <a:srgbClr val="FFFFCC"/>
          </a:solidFill>
          <a:ln w="12700" cap="flat" cmpd="sng" algn="ctr">
            <a:solidFill>
              <a:srgbClr val="FFD17D"/>
            </a:solidFill>
            <a:prstDash val="solid"/>
            <a:miter lim="800000"/>
          </a:ln>
          <a:effectLst/>
        </p:spPr>
        <p:txBody>
          <a:bodyPr rtlCol="0" anchor="ctr"/>
          <a:lstStyle>
            <a:defPPr>
              <a:defRPr lang="en-US"/>
            </a:defPPr>
            <a:lvl1pPr marR="0" lvl="0" indent="0" defTabSz="914400" fontAlgn="auto">
              <a:lnSpc>
                <a:spcPts val="2200"/>
              </a:lnSpc>
              <a:spcBef>
                <a:spcPts val="0"/>
              </a:spcBef>
              <a:spcAft>
                <a:spcPts val="0"/>
              </a:spcAft>
              <a:buClrTx/>
              <a:buSzTx/>
              <a:buFontTx/>
              <a:buNone/>
              <a:tabLst/>
              <a:defRPr kumimoji="0" sz="1600" b="0" i="1" u="none" strike="noStrike" kern="0" cap="none" spc="0" normalizeH="0" baseline="0">
                <a:ln>
                  <a:noFill/>
                </a:ln>
                <a:solidFill>
                  <a:srgbClr val="EC7061"/>
                </a:solidFill>
                <a:effectLst/>
                <a:uLnTx/>
                <a:uFillTx/>
                <a:latin typeface="Huawei Sans"/>
                <a:ea typeface="方正兰亭黑简体"/>
              </a:defRPr>
            </a:lvl1pPr>
            <a:lvl2pPr>
              <a:defRPr>
                <a:solidFill>
                  <a:schemeClr val="tx1"/>
                </a:solidFill>
                <a:latin typeface="Arial"/>
              </a:defRPr>
            </a:lvl2pPr>
            <a:lvl3pPr>
              <a:defRPr>
                <a:solidFill>
                  <a:schemeClr val="tx1"/>
                </a:solidFill>
                <a:latin typeface="Arial"/>
              </a:defRPr>
            </a:lvl3pPr>
            <a:lvl4pPr>
              <a:defRPr>
                <a:solidFill>
                  <a:schemeClr val="tx1"/>
                </a:solidFill>
                <a:latin typeface="Arial"/>
              </a:defRPr>
            </a:lvl4pPr>
            <a:lvl5pPr>
              <a:defRPr>
                <a:solidFill>
                  <a:schemeClr val="tx1"/>
                </a:solidFill>
                <a:latin typeface="Arial"/>
              </a:defRPr>
            </a:lvl5pPr>
            <a:lvl6pPr>
              <a:defRPr>
                <a:solidFill>
                  <a:schemeClr val="tx1"/>
                </a:solidFill>
                <a:latin typeface="Arial"/>
              </a:defRPr>
            </a:lvl6pPr>
            <a:lvl7pPr>
              <a:defRPr>
                <a:solidFill>
                  <a:schemeClr val="tx1"/>
                </a:solidFill>
                <a:latin typeface="Arial"/>
              </a:defRPr>
            </a:lvl7pPr>
            <a:lvl8pPr>
              <a:defRPr>
                <a:solidFill>
                  <a:schemeClr val="tx1"/>
                </a:solidFill>
                <a:latin typeface="Arial"/>
              </a:defRPr>
            </a:lvl8pPr>
            <a:lvl9pPr>
              <a:defRPr>
                <a:solidFill>
                  <a:schemeClr val="tx1"/>
                </a:solidFill>
                <a:latin typeface="Arial"/>
              </a:defRPr>
            </a:lvl9pPr>
          </a:lstStyle>
          <a:p>
            <a:r>
              <a:rPr lang="en-US" sz="1200" i="0" dirty="0"/>
              <a:t>Four sub-VLANs, with the IP address of the VLANIF interface of a super-VLAN used as the gateway address</a:t>
            </a:r>
          </a:p>
        </p:txBody>
      </p:sp>
      <p:sp>
        <p:nvSpPr>
          <p:cNvPr id="109" name="Right Arrow 157"/>
          <p:cNvSpPr/>
          <p:nvPr/>
        </p:nvSpPr>
        <p:spPr>
          <a:xfrm>
            <a:off x="5687729" y="4199612"/>
            <a:ext cx="767697" cy="356242"/>
          </a:xfrm>
          <a:prstGeom prst="rightArrow">
            <a:avLst>
              <a:gd name="adj1" fmla="val 50267"/>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圆角矩形 75"/>
          <p:cNvSpPr/>
          <p:nvPr/>
        </p:nvSpPr>
        <p:spPr>
          <a:xfrm>
            <a:off x="918659" y="2294882"/>
            <a:ext cx="4629306"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Traditional VLAN assignment</a:t>
            </a:r>
            <a:endParaRPr lang="en-US" sz="1600" b="1" dirty="0">
              <a:solidFill>
                <a:prstClr val="white"/>
              </a:solidFill>
              <a:latin typeface="Huawei Sans" panose="020C0503030203020204" pitchFamily="34" charset="0"/>
            </a:endParaRPr>
          </a:p>
        </p:txBody>
      </p:sp>
      <p:sp>
        <p:nvSpPr>
          <p:cNvPr id="60" name="圆角矩形 75"/>
          <p:cNvSpPr/>
          <p:nvPr/>
        </p:nvSpPr>
        <p:spPr>
          <a:xfrm>
            <a:off x="918659" y="2726387"/>
            <a:ext cx="4629306" cy="35521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smtClean="0">
                <a:solidFill>
                  <a:prstClr val="black"/>
                </a:solidFill>
                <a:latin typeface="Huawei Sans" panose="020C0503030203020204" pitchFamily="34" charset="0"/>
              </a:rPr>
              <a:t>On a branch network, each service is assigned a VLAN, and each VLAN is assigned a network segment.</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圆角矩形 75"/>
          <p:cNvSpPr/>
          <p:nvPr/>
        </p:nvSpPr>
        <p:spPr>
          <a:xfrm>
            <a:off x="6631253" y="2294882"/>
            <a:ext cx="4692185"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smtClean="0">
                <a:solidFill>
                  <a:prstClr val="white"/>
                </a:solidFill>
                <a:latin typeface="Huawei Sans" panose="020C0503030203020204" pitchFamily="34" charset="0"/>
              </a:rPr>
              <a:t>Super-VLAN assignment</a:t>
            </a:r>
            <a:endParaRPr lang="en-US" sz="1600" b="1" dirty="0">
              <a:solidFill>
                <a:prstClr val="white"/>
              </a:solidFill>
              <a:latin typeface="Huawei Sans" panose="020C0503030203020204" pitchFamily="34" charset="0"/>
            </a:endParaRPr>
          </a:p>
        </p:txBody>
      </p:sp>
      <p:sp>
        <p:nvSpPr>
          <p:cNvPr id="75" name="圆角矩形 75"/>
          <p:cNvSpPr/>
          <p:nvPr/>
        </p:nvSpPr>
        <p:spPr>
          <a:xfrm>
            <a:off x="6631253" y="2726387"/>
            <a:ext cx="4692185" cy="355212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ts val="2600"/>
              </a:lnSpc>
              <a:spcBef>
                <a:spcPts val="0"/>
              </a:spcBef>
              <a:spcAft>
                <a:spcPts val="600"/>
              </a:spcAft>
            </a:pPr>
            <a:r>
              <a:rPr lang="en-US" sz="1200" dirty="0" smtClean="0">
                <a:solidFill>
                  <a:prstClr val="black"/>
                </a:solidFill>
                <a:latin typeface="Huawei Sans" panose="020C0503030203020204" pitchFamily="34" charset="0"/>
              </a:rPr>
              <a:t>The branch network uses a super-VLAN to aggregate all Layer 2 VLANs. All Layer 2 VLANs share the same IP network segment and are isolated at Layer 2.</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04375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37F2258-E0A5-4E6C-896A-5D12978732C4}"/>
</file>

<file path=customXml/itemProps2.xml><?xml version="1.0" encoding="utf-8"?>
<ds:datastoreItem xmlns:ds="http://schemas.openxmlformats.org/officeDocument/2006/customXml" ds:itemID="{750E18C1-5B33-4AC6-BF49-3BF5FDDEB73A}"/>
</file>

<file path=customXml/itemProps3.xml><?xml version="1.0" encoding="utf-8"?>
<ds:datastoreItem xmlns:ds="http://schemas.openxmlformats.org/officeDocument/2006/customXml" ds:itemID="{105BA4E4-B146-4711-AE27-5FA159C77A22}"/>
</file>

<file path=docProps/app.xml><?xml version="1.0" encoding="utf-8"?>
<Properties xmlns="http://schemas.openxmlformats.org/officeDocument/2006/extended-properties" xmlns:vt="http://schemas.openxmlformats.org/officeDocument/2006/docPropsVTypes">
  <Template/>
  <TotalTime>3696</TotalTime>
  <Words>4982</Words>
  <Application>Microsoft Office PowerPoint</Application>
  <PresentationFormat>宽屏</PresentationFormat>
  <Paragraphs>647</Paragraphs>
  <Slides>35</Slides>
  <Notes>35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方正兰亭黑简体</vt:lpstr>
      <vt:lpstr>微软雅黑</vt:lpstr>
      <vt:lpstr>Arial</vt:lpstr>
      <vt:lpstr>Courier New</vt:lpstr>
      <vt:lpstr>Huawei Sans</vt:lpstr>
      <vt:lpstr>Wingdings</vt:lpstr>
      <vt:lpstr>1_自定义设计方案</vt:lpstr>
      <vt:lpstr>PowerPoint 演示文稿</vt:lpstr>
      <vt:lpstr>Advanced VLAN Technologies</vt:lpstr>
      <vt:lpstr>PowerPoint 演示文稿</vt:lpstr>
      <vt:lpstr>PowerPoint 演示文稿</vt:lpstr>
      <vt:lpstr>PowerPoint 演示文稿</vt:lpstr>
      <vt:lpstr>Background of VLAN Aggregation</vt:lpstr>
      <vt:lpstr>Overview of VLAN Aggregation</vt:lpstr>
      <vt:lpstr>Principle of VLAN Aggregation</vt:lpstr>
      <vt:lpstr>Application of VLAN Aggregation</vt:lpstr>
      <vt:lpstr>Communication in a Sub-VLAN</vt:lpstr>
      <vt:lpstr>Communication Between Sub-VLANs</vt:lpstr>
      <vt:lpstr>Layer 2 Communication Between Hosts in Sub-VLANs and Other Devices</vt:lpstr>
      <vt:lpstr>VLAN Aggregation Configuration Commands</vt:lpstr>
      <vt:lpstr>Example for Configuring VLAN Aggregation (1)</vt:lpstr>
      <vt:lpstr>Example for Configuring VLAN Aggregation (2)</vt:lpstr>
      <vt:lpstr>PowerPoint 演示文稿</vt:lpstr>
      <vt:lpstr>Background of MUX VLAN</vt:lpstr>
      <vt:lpstr>Basic Concepts of MUX VLAN</vt:lpstr>
      <vt:lpstr>Application of MUX VLAN</vt:lpstr>
      <vt:lpstr>MUX VLAN Configuration Commands</vt:lpstr>
      <vt:lpstr>MUX VLAN Configuration Example</vt:lpstr>
      <vt:lpstr>Verifying the MUX VLAN Configuration</vt:lpstr>
      <vt:lpstr>PowerPoint 演示文稿</vt:lpstr>
      <vt:lpstr>Overview of QinQ</vt:lpstr>
      <vt:lpstr>Format of QinQ Packets</vt:lpstr>
      <vt:lpstr>QinQ Implementation</vt:lpstr>
      <vt:lpstr>Implementation of QinQ — Basic QinQ</vt:lpstr>
      <vt:lpstr>Implementation of QinQ — Selective QinQ</vt:lpstr>
      <vt:lpstr>QinQ Application on Campus Networks</vt:lpstr>
      <vt:lpstr>QinQ Configuration Commands</vt:lpstr>
      <vt:lpstr>Example for Configuring Basic QinQ</vt:lpstr>
      <vt:lpstr>Example for Configuring Selective QinQ</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490</cp:revision>
  <dcterms:created xsi:type="dcterms:W3CDTF">2018-11-29T10:16:29Z</dcterms:created>
  <dcterms:modified xsi:type="dcterms:W3CDTF">2020-08-07T03:30:26Z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(3)xHIc87oG4mIU0Vpb0urGBZHht5bXomPzTlncqW4iTanMKnPjdgWV/DLLah5uAJ0Xv67e5xww
R7AsB3DeRmpLe/4qVKtDCbAUUxKWsPymq4/P/E+fwlfTJ+0rgPL/FDwG3X7vOdMbcWZQIKWy
FQy+pk0WJHglkly6UTlfNk6IngVTesys5iieIAIq05XovEzZmOojylkOR0XpBW+eS+a6mEia
727/x8GEgoJfXuETT3</vt:lpwstr>
  </property>
  <property fmtid="{D5CDD505-2E9C-101B-9397-08002B2CF9AE}" pid="3" name="_2015_ms_pID_7253431">
    <vt:lpwstr>lwjIBGUs+6K7zzCy7q8/oY5mJbS0lWW1y9q4kXpJMwv1FCp79JPoOg
ej1wHZRIjPoRVeeTO6/axQGtpQ9mDK1JKCof1sN32lTf3Wi/HMgAwS5rhH0HXEpAoKCEgR1a
nWkyQb3outua5rW/zFyShuVvi8dXvxH8ED9V3FBlGfu4UnNyEZHVOlTd0ag2kSKNwjTKX2iJ
Zzl53hqYBd5zDmcWVZewazAGvay/XjjeLalg</vt:lpwstr>
  </property>
  <property fmtid="{D5CDD505-2E9C-101B-9397-08002B2CF9AE}" pid="4" name="_2015_ms_pID_7253432">
    <vt:lpwstr>VQ==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1593564481</vt:lpwstr>
  </property>
  <property fmtid="{D5CDD505-2E9C-101B-9397-08002B2CF9AE}" pid="9" name="ContentTypeId">
    <vt:lpwstr>0x01010002C5B4B712841F4C8A7AAEE2CD191271</vt:lpwstr>
  </property>
</Properties>
</file>